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338" r:id="rId3"/>
    <p:sldId id="337" r:id="rId4"/>
    <p:sldId id="305" r:id="rId5"/>
    <p:sldId id="303" r:id="rId6"/>
    <p:sldId id="301" r:id="rId7"/>
    <p:sldId id="339" r:id="rId8"/>
    <p:sldId id="306" r:id="rId9"/>
    <p:sldId id="334" r:id="rId10"/>
    <p:sldId id="340" r:id="rId11"/>
    <p:sldId id="33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52" autoAdjust="0"/>
  </p:normalViewPr>
  <p:slideViewPr>
    <p:cSldViewPr>
      <p:cViewPr>
        <p:scale>
          <a:sx n="87" d="100"/>
          <a:sy n="87" d="100"/>
        </p:scale>
        <p:origin x="-2304"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17D13-3D3F-4497-8DEF-3D8F714A79F4}" type="datetimeFigureOut">
              <a:rPr lang="en-GB" smtClean="0"/>
              <a:pPr/>
              <a:t>23/08/2013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744B4-F073-4277-9709-91EBD16DA580}" type="slidenum">
              <a:rPr lang="en-GB" smtClean="0"/>
              <a:pPr/>
              <a:t>‹#›</a:t>
            </a:fld>
            <a:endParaRPr lang="en-GB"/>
          </a:p>
        </p:txBody>
      </p:sp>
    </p:spTree>
    <p:extLst>
      <p:ext uri="{BB962C8B-B14F-4D97-AF65-F5344CB8AC3E}">
        <p14:creationId xmlns:p14="http://schemas.microsoft.com/office/powerpoint/2010/main" val="178785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Where things</a:t>
            </a:r>
            <a:r>
              <a:rPr lang="en-GB" baseline="0" dirty="0" smtClean="0"/>
              <a:t> are: mapping where things are lets you find places that have the features you’re looking for and to see patterns.</a:t>
            </a:r>
          </a:p>
          <a:p>
            <a:r>
              <a:rPr lang="en-GB" baseline="0" dirty="0" smtClean="0"/>
              <a:t>Map quantities: to find places that meet their criteria and take action (e.g. children's clothing company might want to find post codes with many young families with relatively high income)</a:t>
            </a:r>
          </a:p>
          <a:p>
            <a:r>
              <a:rPr lang="en-GB" baseline="0" dirty="0" smtClean="0"/>
              <a:t>Map densities: a density map lets you measure the number of features using a uniform areal unit so you can clearly see the distribution</a:t>
            </a:r>
          </a:p>
          <a:p>
            <a:r>
              <a:rPr lang="en-GB" baseline="0" dirty="0" smtClean="0"/>
              <a:t>Find what’s inside: monitor what’s happening and take specific action by mapping what’s inside a specific area.</a:t>
            </a:r>
          </a:p>
          <a:p>
            <a:r>
              <a:rPr lang="en-GB" baseline="0" dirty="0" smtClean="0"/>
              <a:t>Find what’s nearby: what’s occurring within a set distance of a feature by mapping what’s nearby</a:t>
            </a:r>
          </a:p>
          <a:p>
            <a:r>
              <a:rPr lang="en-GB" baseline="0" dirty="0" smtClean="0"/>
              <a:t>Map change: map the change in an area to anticipate future conditions, decide on a course of action, or to evaluate the results of an action or policy. By mapping where and how things move over a period of time, you can gain insight into how they behave.</a:t>
            </a:r>
            <a:endParaRPr lang="en-GB" dirty="0"/>
          </a:p>
        </p:txBody>
      </p:sp>
      <p:sp>
        <p:nvSpPr>
          <p:cNvPr id="4" name="Slide Number Placeholder 3"/>
          <p:cNvSpPr>
            <a:spLocks noGrp="1"/>
          </p:cNvSpPr>
          <p:nvPr>
            <p:ph type="sldNum" sz="quarter" idx="10"/>
          </p:nvPr>
        </p:nvSpPr>
        <p:spPr/>
        <p:txBody>
          <a:bodyPr/>
          <a:lstStyle/>
          <a:p>
            <a:fld id="{444744B4-F073-4277-9709-91EBD16DA580}"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paper presents the Biological Valuation Map for the Basque continental shelf and estuaries. A BVM aims to include all available biological and ecological information for </a:t>
            </a:r>
            <a:r>
              <a:rPr lang="en-GB" sz="1200" kern="1200" dirty="0" smtClean="0">
                <a:solidFill>
                  <a:schemeClr val="tx1"/>
                </a:solidFill>
                <a:latin typeface="+mn-lt"/>
                <a:ea typeface="+mn-ea"/>
                <a:cs typeface="+mn-cs"/>
              </a:rPr>
              <a:t>a selected study area, allocating an integrated intrinsic biological value to the subzones within the study area. In this case all</a:t>
            </a:r>
            <a:r>
              <a:rPr lang="en-GB" sz="1200" kern="1200" baseline="0" dirty="0" smtClean="0">
                <a:solidFill>
                  <a:schemeClr val="tx1"/>
                </a:solidFill>
                <a:latin typeface="+mn-lt"/>
                <a:ea typeface="+mn-ea"/>
                <a:cs typeface="+mn-cs"/>
              </a:rPr>
              <a:t> biological data available from 2003 to 2011 was used: </a:t>
            </a:r>
            <a:r>
              <a:rPr lang="en-GB" sz="1200" kern="1200" dirty="0" smtClean="0">
                <a:solidFill>
                  <a:schemeClr val="tx1"/>
                </a:solidFill>
                <a:latin typeface="+mn-lt"/>
                <a:ea typeface="+mn-ea"/>
                <a:cs typeface="+mn-cs"/>
              </a:rPr>
              <a:t>zooplankton, macroalgae, </a:t>
            </a:r>
            <a:r>
              <a:rPr lang="en-GB" sz="1200" kern="1200" dirty="0" err="1" smtClean="0">
                <a:solidFill>
                  <a:schemeClr val="tx1"/>
                </a:solidFill>
                <a:latin typeface="+mn-lt"/>
                <a:ea typeface="+mn-ea"/>
                <a:cs typeface="+mn-cs"/>
              </a:rPr>
              <a:t>macrobenthos</a:t>
            </a:r>
            <a:r>
              <a:rPr lang="en-GB" sz="1200" kern="1200" dirty="0" smtClean="0">
                <a:solidFill>
                  <a:schemeClr val="tx1"/>
                </a:solidFill>
                <a:latin typeface="+mn-lt"/>
                <a:ea typeface="+mn-ea"/>
                <a:cs typeface="+mn-cs"/>
              </a:rPr>
              <a:t>, demersal </a:t>
            </a:r>
            <a:r>
              <a:rPr lang="en-GB" sz="1200" kern="1200" dirty="0" err="1" smtClean="0">
                <a:solidFill>
                  <a:schemeClr val="tx1"/>
                </a:solidFill>
                <a:latin typeface="+mn-lt"/>
                <a:ea typeface="+mn-ea"/>
                <a:cs typeface="+mn-cs"/>
              </a:rPr>
              <a:t>ﬁsh</a:t>
            </a:r>
            <a:r>
              <a:rPr lang="en-GB" sz="1200" kern="1200" dirty="0" smtClean="0">
                <a:solidFill>
                  <a:schemeClr val="tx1"/>
                </a:solidFill>
                <a:latin typeface="+mn-lt"/>
                <a:ea typeface="+mn-ea"/>
                <a:cs typeface="+mn-cs"/>
              </a:rPr>
              <a:t>, seabirds and cetaceans. You can</a:t>
            </a:r>
            <a:r>
              <a:rPr lang="en-GB" sz="1200" kern="1200" baseline="0" dirty="0" smtClean="0">
                <a:solidFill>
                  <a:schemeClr val="tx1"/>
                </a:solidFill>
                <a:latin typeface="+mn-lt"/>
                <a:ea typeface="+mn-ea"/>
                <a:cs typeface="+mn-cs"/>
              </a:rPr>
              <a:t> see from this map that the subzones are of unequal sizes and will no doubt have varying amounts of data and survey effort. In order to avoid bias across these subzones, </a:t>
            </a:r>
            <a:r>
              <a:rPr lang="en-GB" sz="1200" kern="1200" baseline="0" dirty="0" err="1" smtClean="0">
                <a:solidFill>
                  <a:schemeClr val="tx1"/>
                </a:solidFill>
                <a:latin typeface="+mn-lt"/>
                <a:ea typeface="+mn-ea"/>
                <a:cs typeface="+mn-cs"/>
              </a:rPr>
              <a:t>Relability</a:t>
            </a:r>
            <a:r>
              <a:rPr lang="en-GB" sz="1200" kern="1200" baseline="0" dirty="0" smtClean="0">
                <a:solidFill>
                  <a:schemeClr val="tx1"/>
                </a:solidFill>
                <a:latin typeface="+mn-lt"/>
                <a:ea typeface="+mn-ea"/>
                <a:cs typeface="+mn-cs"/>
              </a:rPr>
              <a:t> and Sampling effort were attached to each of the Biological Values which display the quality and amount of data used to assess Biological Value in each area.</a:t>
            </a:r>
            <a:endParaRPr lang="en-GB" dirty="0"/>
          </a:p>
        </p:txBody>
      </p:sp>
      <p:sp>
        <p:nvSpPr>
          <p:cNvPr id="4" name="Slide Number Placeholder 3"/>
          <p:cNvSpPr>
            <a:spLocks noGrp="1"/>
          </p:cNvSpPr>
          <p:nvPr>
            <p:ph type="sldNum" sz="quarter" idx="10"/>
          </p:nvPr>
        </p:nvSpPr>
        <p:spPr/>
        <p:txBody>
          <a:bodyPr/>
          <a:lstStyle/>
          <a:p>
            <a:fld id="{444744B4-F073-4277-9709-91EBD16DA580}"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really lovely study that looks into a</a:t>
            </a:r>
            <a:r>
              <a:rPr lang="en-GB" baseline="0" dirty="0" smtClean="0"/>
              <a:t> participatory method to map the presence of fishing communities at sea in the Gulf of Maine. Here the authors use what we know as VMS data (Vessel Monitoring Systems data) to identify “communities” of fishermen, i.e. those vessels that use the same gear and leave from the same port.  Plotting these results it became clear that there are community territories – point to the clustering on map 1 and the fishing areas on map 2. Fishermen from each of these community territories were then targeted for interview and asked to refine the maps and </a:t>
            </a:r>
            <a:endParaRPr lang="en-GB" dirty="0"/>
          </a:p>
        </p:txBody>
      </p:sp>
      <p:sp>
        <p:nvSpPr>
          <p:cNvPr id="4" name="Slide Number Placeholder 3"/>
          <p:cNvSpPr>
            <a:spLocks noGrp="1"/>
          </p:cNvSpPr>
          <p:nvPr>
            <p:ph type="sldNum" sz="quarter" idx="10"/>
          </p:nvPr>
        </p:nvSpPr>
        <p:spPr/>
        <p:txBody>
          <a:bodyPr/>
          <a:lstStyle/>
          <a:p>
            <a:fld id="{444744B4-F073-4277-9709-91EBD16DA580}"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here, the investigators have used </a:t>
            </a:r>
            <a:r>
              <a:rPr lang="en-GB" sz="1200" kern="1200" dirty="0" err="1" smtClean="0">
                <a:solidFill>
                  <a:schemeClr val="tx1"/>
                </a:solidFill>
                <a:effectLst/>
                <a:latin typeface="+mn-lt"/>
                <a:ea typeface="+mn-ea"/>
                <a:cs typeface="+mn-cs"/>
              </a:rPr>
              <a:t>InVEST</a:t>
            </a:r>
            <a:r>
              <a:rPr lang="en-GB" sz="1200" kern="1200" dirty="0" smtClean="0">
                <a:solidFill>
                  <a:schemeClr val="tx1"/>
                </a:solidFill>
                <a:effectLst/>
                <a:latin typeface="+mn-lt"/>
                <a:ea typeface="+mn-ea"/>
                <a:cs typeface="+mn-cs"/>
              </a:rPr>
              <a:t>  software to predict changes in ecosystem service, biodiversity conservation and commodity production levels. Using stake-holder defined scenarios of land-use to land-cover change.</a:t>
            </a:r>
          </a:p>
          <a:p>
            <a:r>
              <a:rPr lang="en-GB" sz="1200" kern="1200" dirty="0" smtClean="0">
                <a:solidFill>
                  <a:schemeClr val="tx1"/>
                </a:solidFill>
                <a:effectLst/>
                <a:latin typeface="+mn-lt"/>
                <a:ea typeface="+mn-ea"/>
                <a:cs typeface="+mn-cs"/>
              </a:rPr>
              <a:t>Initially they have mapped the </a:t>
            </a:r>
            <a:r>
              <a:rPr lang="en-GB" sz="1200" kern="1200" dirty="0" err="1" smtClean="0">
                <a:solidFill>
                  <a:schemeClr val="tx1"/>
                </a:solidFill>
                <a:effectLst/>
                <a:latin typeface="+mn-lt"/>
                <a:ea typeface="+mn-ea"/>
                <a:cs typeface="+mn-cs"/>
              </a:rPr>
              <a:t>landuse</a:t>
            </a:r>
            <a:r>
              <a:rPr lang="en-GB" sz="1200" kern="1200" dirty="0" smtClean="0">
                <a:solidFill>
                  <a:schemeClr val="tx1"/>
                </a:solidFill>
                <a:effectLst/>
                <a:latin typeface="+mn-lt"/>
                <a:ea typeface="+mn-ea"/>
                <a:cs typeface="+mn-cs"/>
              </a:rPr>
              <a:t> and land cover of their study area at 500 hectare hexagon resolution. </a:t>
            </a:r>
          </a:p>
          <a:p>
            <a:r>
              <a:rPr lang="en-GB" sz="1200" kern="1200" dirty="0" smtClean="0">
                <a:solidFill>
                  <a:schemeClr val="tx1"/>
                </a:solidFill>
                <a:effectLst/>
                <a:latin typeface="+mn-lt"/>
                <a:ea typeface="+mn-ea"/>
                <a:cs typeface="+mn-cs"/>
              </a:rPr>
              <a:t>Then looked at the 3 scenarios:</a:t>
            </a:r>
          </a:p>
          <a:p>
            <a:r>
              <a:rPr lang="en-GB" sz="1200" kern="1200" dirty="0" smtClean="0">
                <a:solidFill>
                  <a:schemeClr val="tx1"/>
                </a:solidFill>
                <a:effectLst/>
                <a:latin typeface="+mn-lt"/>
                <a:ea typeface="+mn-ea"/>
                <a:cs typeface="+mn-cs"/>
              </a:rPr>
              <a:t>Plan trend: the expected future landscape – should current policies be implemented and recent trends continue</a:t>
            </a:r>
          </a:p>
          <a:p>
            <a:r>
              <a:rPr lang="en-GB" sz="1200" kern="1200" dirty="0" smtClean="0">
                <a:solidFill>
                  <a:schemeClr val="tx1"/>
                </a:solidFill>
                <a:effectLst/>
                <a:latin typeface="+mn-lt"/>
                <a:ea typeface="+mn-ea"/>
                <a:cs typeface="+mn-cs"/>
              </a:rPr>
              <a:t>Development: where there is a loosening of current policies to allow development across the landscape but within plausible limits</a:t>
            </a:r>
          </a:p>
          <a:p>
            <a:r>
              <a:rPr lang="en-GB" sz="1200" kern="1200" dirty="0" smtClean="0">
                <a:solidFill>
                  <a:schemeClr val="tx1"/>
                </a:solidFill>
                <a:effectLst/>
                <a:latin typeface="+mn-lt"/>
                <a:ea typeface="+mn-ea"/>
                <a:cs typeface="+mn-cs"/>
              </a:rPr>
              <a:t>Conservation scenario: which places greater emphasis on ecosystem protection and restoration, but still reflects a plausible balance and scenario.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Running the Invest model you’re able to see the changes to each ecosystem service the occurs under each scenario.</a:t>
            </a:r>
          </a:p>
          <a:p>
            <a:endParaRPr lang="en-GB" dirty="0"/>
          </a:p>
        </p:txBody>
      </p:sp>
      <p:sp>
        <p:nvSpPr>
          <p:cNvPr id="4" name="Slide Number Placeholder 3"/>
          <p:cNvSpPr>
            <a:spLocks noGrp="1"/>
          </p:cNvSpPr>
          <p:nvPr>
            <p:ph type="sldNum" sz="quarter" idx="10"/>
          </p:nvPr>
        </p:nvSpPr>
        <p:spPr/>
        <p:txBody>
          <a:bodyPr/>
          <a:lstStyle/>
          <a:p>
            <a:fld id="{444744B4-F073-4277-9709-91EBD16DA580}" type="slidenum">
              <a:rPr lang="en-GB" smtClean="0"/>
              <a:pPr/>
              <a:t>8</a:t>
            </a:fld>
            <a:endParaRPr lang="en-GB"/>
          </a:p>
        </p:txBody>
      </p:sp>
    </p:spTree>
    <p:extLst>
      <p:ext uri="{BB962C8B-B14F-4D97-AF65-F5344CB8AC3E}">
        <p14:creationId xmlns:p14="http://schemas.microsoft.com/office/powerpoint/2010/main" val="32976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colour relates to the significance</a:t>
            </a:r>
            <a:r>
              <a:rPr lang="en-GB" baseline="0" dirty="0" smtClean="0"/>
              <a:t> of the contribution of a habitat to an ecosystem service where green is highly significant contribution then moderate, low and none or negligible towards red.</a:t>
            </a:r>
          </a:p>
          <a:p>
            <a:r>
              <a:rPr lang="en-GB" baseline="0" dirty="0" smtClean="0"/>
              <a:t>The number relates to the confidence in the data used to come up with these significance scores. Where 3 is regionally focused peer-reviewed literature; 2 is grey or overseas literature and 1 is expert opinion.</a:t>
            </a:r>
          </a:p>
          <a:p>
            <a:r>
              <a:rPr lang="en-GB" baseline="0" dirty="0" smtClean="0"/>
              <a:t>How can we map the contribution of that habitat AND the confidence we have in the data telling us that contribution? We need habitat polygon data, which we know is available at a fair enough scale through MESH – Mapping European Seabed Habitats. </a:t>
            </a:r>
            <a:endParaRPr lang="en-GB" dirty="0"/>
          </a:p>
        </p:txBody>
      </p:sp>
      <p:sp>
        <p:nvSpPr>
          <p:cNvPr id="4" name="Slide Number Placeholder 3"/>
          <p:cNvSpPr>
            <a:spLocks noGrp="1"/>
          </p:cNvSpPr>
          <p:nvPr>
            <p:ph type="sldNum" sz="quarter" idx="10"/>
          </p:nvPr>
        </p:nvSpPr>
        <p:spPr/>
        <p:txBody>
          <a:bodyPr/>
          <a:lstStyle/>
          <a:p>
            <a:fld id="{444744B4-F073-4277-9709-91EBD16DA580}" type="slidenum">
              <a:rPr lang="en-GB" smtClean="0"/>
              <a:pPr/>
              <a:t>9</a:t>
            </a:fld>
            <a:endParaRPr lang="en-GB"/>
          </a:p>
        </p:txBody>
      </p:sp>
    </p:spTree>
    <p:extLst>
      <p:ext uri="{BB962C8B-B14F-4D97-AF65-F5344CB8AC3E}">
        <p14:creationId xmlns:p14="http://schemas.microsoft.com/office/powerpoint/2010/main" val="210878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colour relates to the significance</a:t>
            </a:r>
            <a:r>
              <a:rPr lang="en-GB" baseline="0" dirty="0" smtClean="0"/>
              <a:t> of the contribution of a habitat to an ecosystem service where green is highly significant contribution then moderate, low and none or negligible towards red.</a:t>
            </a:r>
          </a:p>
          <a:p>
            <a:r>
              <a:rPr lang="en-GB" baseline="0" dirty="0" smtClean="0"/>
              <a:t>The number relates to the confidence in the data used to come up with these significance scores. Where 3 is regionally focused peer-reviewed literature; 2 is grey or overseas literature and 1 is expert opinion.</a:t>
            </a:r>
          </a:p>
          <a:p>
            <a:r>
              <a:rPr lang="en-GB" baseline="0" dirty="0" smtClean="0"/>
              <a:t>How can we map the contribution of that habitat AND the confidence we have in the data telling us that contribution? We need habitat polygon data, which we know is available at a fair enough scale through MESH – Mapping European Seabed Habitats. </a:t>
            </a:r>
            <a:endParaRPr lang="en-GB" dirty="0"/>
          </a:p>
        </p:txBody>
      </p:sp>
      <p:sp>
        <p:nvSpPr>
          <p:cNvPr id="4" name="Slide Number Placeholder 3"/>
          <p:cNvSpPr>
            <a:spLocks noGrp="1"/>
          </p:cNvSpPr>
          <p:nvPr>
            <p:ph type="sldNum" sz="quarter" idx="10"/>
          </p:nvPr>
        </p:nvSpPr>
        <p:spPr/>
        <p:txBody>
          <a:bodyPr/>
          <a:lstStyle/>
          <a:p>
            <a:fld id="{444744B4-F073-4277-9709-91EBD16DA580}" type="slidenum">
              <a:rPr lang="en-GB" smtClean="0"/>
              <a:pPr/>
              <a:t>10</a:t>
            </a:fld>
            <a:endParaRPr lang="en-GB"/>
          </a:p>
        </p:txBody>
      </p:sp>
    </p:spTree>
    <p:extLst>
      <p:ext uri="{BB962C8B-B14F-4D97-AF65-F5344CB8AC3E}">
        <p14:creationId xmlns:p14="http://schemas.microsoft.com/office/powerpoint/2010/main" val="210878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67865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125568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169507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116236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15811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21934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151312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1770929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320617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212927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0AAF3-4E9D-4892-A418-7DDAB7C3F672}" type="datetimeFigureOut">
              <a:rPr lang="en-GB" smtClean="0"/>
              <a:pPr/>
              <a:t>23/08/2013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2DA9B3-2710-4D98-AE54-617DB7DD1029}" type="slidenum">
              <a:rPr lang="en-GB" smtClean="0"/>
              <a:pPr/>
              <a:t>‹#›</a:t>
            </a:fld>
            <a:endParaRPr lang="en-GB"/>
          </a:p>
        </p:txBody>
      </p:sp>
    </p:spTree>
    <p:extLst>
      <p:ext uri="{BB962C8B-B14F-4D97-AF65-F5344CB8AC3E}">
        <p14:creationId xmlns:p14="http://schemas.microsoft.com/office/powerpoint/2010/main" val="275567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0AAF3-4E9D-4892-A418-7DDAB7C3F672}" type="datetimeFigureOut">
              <a:rPr lang="en-GB" smtClean="0"/>
              <a:pPr/>
              <a:t>23/08/2013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DA9B3-2710-4D98-AE54-617DB7DD1029}" type="slidenum">
              <a:rPr lang="en-GB" smtClean="0"/>
              <a:pPr/>
              <a:t>‹#›</a:t>
            </a:fld>
            <a:endParaRPr lang="en-GB"/>
          </a:p>
        </p:txBody>
      </p:sp>
    </p:spTree>
    <p:extLst>
      <p:ext uri="{BB962C8B-B14F-4D97-AF65-F5344CB8AC3E}">
        <p14:creationId xmlns:p14="http://schemas.microsoft.com/office/powerpoint/2010/main" val="31055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6.jpe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0600.jpg"/>
          <p:cNvPicPr>
            <a:picLocks noChangeAspect="1"/>
          </p:cNvPicPr>
          <p:nvPr/>
        </p:nvPicPr>
        <p:blipFill>
          <a:blip r:embed="rId2" cstate="screen"/>
          <a:stretch>
            <a:fillRect/>
          </a:stretch>
        </p:blipFill>
        <p:spPr>
          <a:xfrm>
            <a:off x="2483768" y="1340768"/>
            <a:ext cx="4355975" cy="3266981"/>
          </a:xfrm>
          <a:prstGeom prst="rect">
            <a:avLst/>
          </a:prstGeom>
          <a:ln>
            <a:solidFill>
              <a:schemeClr val="tx1">
                <a:lumMod val="65000"/>
                <a:lumOff val="35000"/>
              </a:schemeClr>
            </a:solidFill>
          </a:ln>
        </p:spPr>
      </p:pic>
      <p:sp>
        <p:nvSpPr>
          <p:cNvPr id="2" name="Title 1"/>
          <p:cNvSpPr>
            <a:spLocks noGrp="1"/>
          </p:cNvSpPr>
          <p:nvPr>
            <p:ph type="ctrTitle"/>
          </p:nvPr>
        </p:nvSpPr>
        <p:spPr/>
        <p:txBody>
          <a:bodyPr>
            <a:normAutofit/>
          </a:bodyPr>
          <a:lstStyle/>
          <a:p>
            <a:pPr algn="r"/>
            <a:r>
              <a:rPr lang="en-GB" sz="2000" dirty="0" smtClean="0">
                <a:latin typeface="Georgia" pitchFamily="18" charset="0"/>
              </a:rPr>
              <a:t/>
            </a:r>
            <a:br>
              <a:rPr lang="en-GB" sz="2000" dirty="0" smtClean="0">
                <a:latin typeface="Georgia" pitchFamily="18" charset="0"/>
              </a:rPr>
            </a:br>
            <a:r>
              <a:rPr lang="en-GB" sz="2000" dirty="0">
                <a:latin typeface="Georgia" pitchFamily="18" charset="0"/>
              </a:rPr>
              <a:t/>
            </a:r>
            <a:br>
              <a:rPr lang="en-GB" sz="2000" dirty="0">
                <a:latin typeface="Georgia" pitchFamily="18" charset="0"/>
              </a:rPr>
            </a:br>
            <a:endParaRPr lang="en-GB" sz="2000" dirty="0">
              <a:latin typeface="Georgia" pitchFamily="18" charset="0"/>
            </a:endParaRPr>
          </a:p>
        </p:txBody>
      </p:sp>
      <p:pic>
        <p:nvPicPr>
          <p:cNvPr id="9" name="Picture 8"/>
          <p:cNvPicPr/>
          <p:nvPr/>
        </p:nvPicPr>
        <p:blipFill>
          <a:blip r:embed="rId3" cstate="screen"/>
          <a:stretch>
            <a:fillRect/>
          </a:stretch>
        </p:blipFill>
        <p:spPr>
          <a:xfrm>
            <a:off x="6516216" y="5548798"/>
            <a:ext cx="2216480" cy="1096193"/>
          </a:xfrm>
          <a:prstGeom prst="rect">
            <a:avLst/>
          </a:prstGeom>
          <a:noFill/>
          <a:ln>
            <a:noFill/>
          </a:ln>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445224"/>
            <a:ext cx="2443162" cy="1199767"/>
          </a:xfrm>
          <a:prstGeom prst="rect">
            <a:avLst/>
          </a:prstGeom>
        </p:spPr>
      </p:pic>
      <p:sp>
        <p:nvSpPr>
          <p:cNvPr id="3" name="TextBox 2"/>
          <p:cNvSpPr txBox="1"/>
          <p:nvPr/>
        </p:nvSpPr>
        <p:spPr>
          <a:xfrm>
            <a:off x="0" y="332656"/>
            <a:ext cx="9144000" cy="584775"/>
          </a:xfrm>
          <a:prstGeom prst="rect">
            <a:avLst/>
          </a:prstGeom>
          <a:noFill/>
        </p:spPr>
        <p:txBody>
          <a:bodyPr wrap="square" rtlCol="0">
            <a:spAutoFit/>
          </a:bodyPr>
          <a:lstStyle/>
          <a:p>
            <a:pPr algn="ctr"/>
            <a:r>
              <a:rPr lang="en-GB" sz="3200" b="1" dirty="0" smtClean="0">
                <a:solidFill>
                  <a:srgbClr val="0065BD"/>
                </a:solidFill>
                <a:latin typeface="Georgia" pitchFamily="18" charset="0"/>
              </a:rPr>
              <a:t>Visualising spatial data for ESV using GIS</a:t>
            </a:r>
            <a:endParaRPr lang="en-GB" sz="3200" b="1" dirty="0">
              <a:solidFill>
                <a:srgbClr val="0065BD"/>
              </a:solidFill>
              <a:latin typeface="Georgia" pitchFamily="18" charset="0"/>
            </a:endParaRPr>
          </a:p>
        </p:txBody>
      </p:sp>
      <p:sp>
        <p:nvSpPr>
          <p:cNvPr id="7" name="TextBox 6"/>
          <p:cNvSpPr txBox="1"/>
          <p:nvPr/>
        </p:nvSpPr>
        <p:spPr>
          <a:xfrm>
            <a:off x="395536" y="4955976"/>
            <a:ext cx="8424936" cy="461665"/>
          </a:xfrm>
          <a:prstGeom prst="rect">
            <a:avLst/>
          </a:prstGeom>
          <a:noFill/>
        </p:spPr>
        <p:txBody>
          <a:bodyPr wrap="square" rtlCol="0">
            <a:spAutoFit/>
          </a:bodyPr>
          <a:lstStyle/>
          <a:p>
            <a:pPr algn="ctr"/>
            <a:r>
              <a:rPr lang="en-GB" sz="2400" b="1" dirty="0" smtClean="0">
                <a:solidFill>
                  <a:srgbClr val="0065BD"/>
                </a:solidFill>
                <a:latin typeface="Georgia" pitchFamily="18" charset="0"/>
              </a:rPr>
              <a:t>Charly Griffiths (MBA)</a:t>
            </a:r>
            <a:endParaRPr lang="en-GB" sz="2400" b="1" dirty="0">
              <a:solidFill>
                <a:srgbClr val="0065BD"/>
              </a:solidFill>
              <a:latin typeface="Georgia" pitchFamily="18" charset="0"/>
            </a:endParaRPr>
          </a:p>
        </p:txBody>
      </p:sp>
    </p:spTree>
    <p:extLst>
      <p:ext uri="{BB962C8B-B14F-4D97-AF65-F5344CB8AC3E}">
        <p14:creationId xmlns:p14="http://schemas.microsoft.com/office/powerpoint/2010/main" val="402381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0" y="664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Examples of Outputs</a:t>
            </a:r>
            <a:endParaRPr kumimoji="0" lang="en-GB" sz="3200" b="1" i="0" u="none" strike="noStrike" kern="1200" cap="none" spc="0" normalizeH="0" baseline="0" noProof="0" dirty="0">
              <a:ln>
                <a:noFill/>
              </a:ln>
              <a:solidFill>
                <a:srgbClr val="0065BD"/>
              </a:solidFill>
              <a:effectLst/>
              <a:uLnTx/>
              <a:uFillTx/>
              <a:latin typeface="Georgia" pitchFamily="18" charset="0"/>
              <a:ea typeface="+mj-ea"/>
              <a:cs typeface="+mj-cs"/>
            </a:endParaRPr>
          </a:p>
        </p:txBody>
      </p:sp>
      <p:grpSp>
        <p:nvGrpSpPr>
          <p:cNvPr id="2" name="Group 5"/>
          <p:cNvGrpSpPr/>
          <p:nvPr/>
        </p:nvGrpSpPr>
        <p:grpSpPr>
          <a:xfrm>
            <a:off x="323528" y="6062421"/>
            <a:ext cx="8496944" cy="734986"/>
            <a:chOff x="467544" y="5933311"/>
            <a:chExt cx="8496944" cy="864096"/>
          </a:xfrm>
        </p:grpSpPr>
        <p:grpSp>
          <p:nvGrpSpPr>
            <p:cNvPr id="3" name="Group 6"/>
            <p:cNvGrpSpPr/>
            <p:nvPr/>
          </p:nvGrpSpPr>
          <p:grpSpPr>
            <a:xfrm>
              <a:off x="467544" y="5996569"/>
              <a:ext cx="4032448" cy="737581"/>
              <a:chOff x="467544" y="5517374"/>
              <a:chExt cx="5261776" cy="1025471"/>
            </a:xfrm>
          </p:grpSpPr>
          <p:pic>
            <p:nvPicPr>
              <p:cNvPr id="10" name="Picture 9"/>
              <p:cNvPicPr/>
              <p:nvPr/>
            </p:nvPicPr>
            <p:blipFill>
              <a:blip r:embed="rId3" cstate="screen"/>
              <a:stretch>
                <a:fillRect/>
              </a:stretch>
            </p:blipFill>
            <p:spPr>
              <a:xfrm>
                <a:off x="3995936" y="5676153"/>
                <a:ext cx="1733384" cy="86669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pic>
          <p:nvPicPr>
            <p:cNvPr id="8" name="Picture 7" descr="MBA.jpg"/>
            <p:cNvPicPr>
              <a:picLocks noChangeAspect="1"/>
            </p:cNvPicPr>
            <p:nvPr/>
          </p:nvPicPr>
          <p:blipFill>
            <a:blip r:embed="rId5" cstate="screen"/>
            <a:stretch>
              <a:fillRect/>
            </a:stretch>
          </p:blipFill>
          <p:spPr>
            <a:xfrm>
              <a:off x="8100392" y="5933311"/>
              <a:ext cx="864096" cy="86409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84168" y="5970163"/>
              <a:ext cx="1797757" cy="790393"/>
            </a:xfrm>
            <a:prstGeom prst="rect">
              <a:avLst/>
            </a:prstGeom>
          </p:spPr>
        </p:pic>
      </p:grpSp>
      <p:pic>
        <p:nvPicPr>
          <p:cNvPr id="1028" name="Picture 4" descr="I:\Current_Contracts\SNH\Safeguarding_PMFs\Report\CommentsAug2012\WaterFlowRateChange.png"/>
          <p:cNvPicPr>
            <a:picLocks noChangeAspect="1" noChangeArrowheads="1"/>
          </p:cNvPicPr>
          <p:nvPr/>
        </p:nvPicPr>
        <p:blipFill>
          <a:blip r:embed="rId7" cstate="screen"/>
          <a:srcRect/>
          <a:stretch>
            <a:fillRect/>
          </a:stretch>
        </p:blipFill>
        <p:spPr bwMode="auto">
          <a:xfrm>
            <a:off x="467544" y="980728"/>
            <a:ext cx="3568825" cy="5043100"/>
          </a:xfrm>
          <a:prstGeom prst="rect">
            <a:avLst/>
          </a:prstGeom>
          <a:noFill/>
        </p:spPr>
      </p:pic>
      <p:sp>
        <p:nvSpPr>
          <p:cNvPr id="19" name="TextBox 18"/>
          <p:cNvSpPr txBox="1"/>
          <p:nvPr/>
        </p:nvSpPr>
        <p:spPr>
          <a:xfrm>
            <a:off x="4067944" y="1052736"/>
            <a:ext cx="5049780" cy="1200329"/>
          </a:xfrm>
          <a:prstGeom prst="rect">
            <a:avLst/>
          </a:prstGeom>
          <a:noFill/>
        </p:spPr>
        <p:txBody>
          <a:bodyPr wrap="none" rtlCol="0">
            <a:spAutoFit/>
          </a:bodyPr>
          <a:lstStyle/>
          <a:p>
            <a:r>
              <a:rPr lang="en-GB" b="1" dirty="0" smtClean="0">
                <a:solidFill>
                  <a:srgbClr val="0065BD"/>
                </a:solidFill>
                <a:latin typeface="Georgia" pitchFamily="18" charset="0"/>
                <a:ea typeface="+mj-ea"/>
                <a:cs typeface="+mj-cs"/>
              </a:rPr>
              <a:t>Visualising sensitivity</a:t>
            </a:r>
          </a:p>
          <a:p>
            <a:endParaRPr lang="en-GB" dirty="0" smtClean="0">
              <a:solidFill>
                <a:srgbClr val="0065BD"/>
              </a:solidFill>
              <a:latin typeface="Georgia" pitchFamily="18" charset="0"/>
              <a:ea typeface="+mj-ea"/>
              <a:cs typeface="+mj-cs"/>
            </a:endParaRPr>
          </a:p>
          <a:p>
            <a:r>
              <a:rPr lang="en-GB" dirty="0" smtClean="0">
                <a:solidFill>
                  <a:srgbClr val="0065BD"/>
                </a:solidFill>
                <a:latin typeface="Georgia" pitchFamily="18" charset="0"/>
                <a:ea typeface="+mj-ea"/>
                <a:cs typeface="+mj-cs"/>
              </a:rPr>
              <a:t>Example: Fin fish farm and habitats vulnerable </a:t>
            </a:r>
          </a:p>
          <a:p>
            <a:r>
              <a:rPr lang="en-GB" dirty="0" smtClean="0">
                <a:solidFill>
                  <a:srgbClr val="0065BD"/>
                </a:solidFill>
                <a:latin typeface="Georgia" pitchFamily="18" charset="0"/>
                <a:ea typeface="+mj-ea"/>
                <a:cs typeface="+mj-cs"/>
              </a:rPr>
              <a:t>to water flow rate</a:t>
            </a:r>
          </a:p>
        </p:txBody>
      </p:sp>
    </p:spTree>
    <p:extLst>
      <p:ext uri="{BB962C8B-B14F-4D97-AF65-F5344CB8AC3E}">
        <p14:creationId xmlns:p14="http://schemas.microsoft.com/office/powerpoint/2010/main" val="29946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2"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sp>
        <p:nvSpPr>
          <p:cNvPr id="13" name="Content Placeholder 12"/>
          <p:cNvSpPr>
            <a:spLocks noGrp="1"/>
          </p:cNvSpPr>
          <p:nvPr>
            <p:ph idx="1"/>
          </p:nvPr>
        </p:nvSpPr>
        <p:spPr>
          <a:xfrm>
            <a:off x="457200" y="1133939"/>
            <a:ext cx="8229600" cy="4525963"/>
          </a:xfrm>
        </p:spPr>
        <p:txBody>
          <a:bodyPr>
            <a:normAutofit/>
          </a:bodyPr>
          <a:lstStyle/>
          <a:p>
            <a:pPr marL="0" indent="0" algn="ctr">
              <a:buNone/>
            </a:pPr>
            <a:r>
              <a:rPr lang="en-GB" dirty="0" smtClean="0">
                <a:solidFill>
                  <a:srgbClr val="0065BD"/>
                </a:solidFill>
                <a:latin typeface="Georgia" pitchFamily="18" charset="0"/>
              </a:rPr>
              <a:t>We can map the marine environment in a variety of ways</a:t>
            </a:r>
          </a:p>
          <a:p>
            <a:pPr marL="0" indent="0" algn="ctr">
              <a:buNone/>
            </a:pPr>
            <a:r>
              <a:rPr lang="en-GB" dirty="0" smtClean="0">
                <a:solidFill>
                  <a:srgbClr val="0065BD"/>
                </a:solidFill>
                <a:latin typeface="Georgia" pitchFamily="18" charset="0"/>
              </a:rPr>
              <a:t>We can understand confidence &amp; effort</a:t>
            </a:r>
          </a:p>
          <a:p>
            <a:pPr marL="0" indent="0" algn="ctr">
              <a:buNone/>
            </a:pPr>
            <a:r>
              <a:rPr lang="en-GB" dirty="0" smtClean="0">
                <a:solidFill>
                  <a:srgbClr val="0065BD"/>
                </a:solidFill>
                <a:latin typeface="Georgia" pitchFamily="18" charset="0"/>
              </a:rPr>
              <a:t>We can look at change through time and under different scenarios</a:t>
            </a:r>
          </a:p>
          <a:p>
            <a:pPr marL="0" indent="0" algn="ctr">
              <a:buNone/>
            </a:pPr>
            <a:r>
              <a:rPr lang="en-GB" dirty="0" smtClean="0">
                <a:solidFill>
                  <a:srgbClr val="0065BD"/>
                </a:solidFill>
                <a:latin typeface="Georgia" pitchFamily="18" charset="0"/>
              </a:rPr>
              <a:t>Build a picture of sensitivity and vulnerability</a:t>
            </a:r>
          </a:p>
        </p:txBody>
      </p:sp>
      <p:pic>
        <p:nvPicPr>
          <p:cNvPr id="8" name="Picture 7" descr="MBA.jpg"/>
          <p:cNvPicPr>
            <a:picLocks noChangeAspect="1"/>
          </p:cNvPicPr>
          <p:nvPr/>
        </p:nvPicPr>
        <p:blipFill>
          <a:blip r:embed="rId4"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sp>
        <p:nvSpPr>
          <p:cNvPr id="10" name="Title 1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0065BD"/>
                </a:solidFill>
                <a:latin typeface="Georgia" pitchFamily="18" charset="0"/>
              </a:rPr>
              <a:t>In Summary</a:t>
            </a:r>
            <a:endParaRPr lang="en-GB" sz="3200" b="1" dirty="0">
              <a:solidFill>
                <a:srgbClr val="0065BD"/>
              </a:solidFill>
              <a:latin typeface="Georgia" pitchFamily="18" charset="0"/>
            </a:endParaRPr>
          </a:p>
        </p:txBody>
      </p:sp>
    </p:spTree>
    <p:extLst>
      <p:ext uri="{BB962C8B-B14F-4D97-AF65-F5344CB8AC3E}">
        <p14:creationId xmlns:p14="http://schemas.microsoft.com/office/powerpoint/2010/main" val="58875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2"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sp>
        <p:nvSpPr>
          <p:cNvPr id="13" name="Content Placeholder 12"/>
          <p:cNvSpPr>
            <a:spLocks noGrp="1"/>
          </p:cNvSpPr>
          <p:nvPr>
            <p:ph idx="1"/>
          </p:nvPr>
        </p:nvSpPr>
        <p:spPr>
          <a:xfrm>
            <a:off x="467544" y="1115147"/>
            <a:ext cx="6707088" cy="2241846"/>
          </a:xfrm>
        </p:spPr>
        <p:txBody>
          <a:bodyPr>
            <a:normAutofit fontScale="85000" lnSpcReduction="10000"/>
          </a:bodyPr>
          <a:lstStyle/>
          <a:p>
            <a:pPr marL="0" indent="0" algn="just" fontAlgn="base">
              <a:buNone/>
            </a:pPr>
            <a:r>
              <a:rPr lang="en-GB" dirty="0" smtClean="0">
                <a:solidFill>
                  <a:srgbClr val="0065BD"/>
                </a:solidFill>
                <a:latin typeface="Georgia" pitchFamily="18" charset="0"/>
              </a:rPr>
              <a:t>A geographic information system (GIS) integrates hardware, software, and data for capturing, managing, analyzing, and displaying all forms of geographically referenced information.</a:t>
            </a:r>
          </a:p>
          <a:p>
            <a:pPr marL="0" indent="0" fontAlgn="base">
              <a:buNone/>
            </a:pPr>
            <a:endParaRPr lang="en-GB" dirty="0" smtClean="0">
              <a:solidFill>
                <a:srgbClr val="0065BD"/>
              </a:solidFill>
              <a:latin typeface="Georgia" pitchFamily="18" charset="0"/>
            </a:endParaRPr>
          </a:p>
          <a:p>
            <a:endParaRPr lang="en-GB" dirty="0" smtClean="0">
              <a:solidFill>
                <a:srgbClr val="0065BD"/>
              </a:solidFill>
              <a:latin typeface="Georgia" pitchFamily="18" charset="0"/>
            </a:endParaRPr>
          </a:p>
        </p:txBody>
      </p:sp>
      <p:pic>
        <p:nvPicPr>
          <p:cNvPr id="8" name="Picture 7" descr="MBA.jpg"/>
          <p:cNvPicPr>
            <a:picLocks noChangeAspect="1"/>
          </p:cNvPicPr>
          <p:nvPr/>
        </p:nvPicPr>
        <p:blipFill>
          <a:blip r:embed="rId4"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pic>
        <p:nvPicPr>
          <p:cNvPr id="15" name="Picture 14" descr="MappingLayers.jpg"/>
          <p:cNvPicPr>
            <a:picLocks noChangeAspect="1"/>
          </p:cNvPicPr>
          <p:nvPr/>
        </p:nvPicPr>
        <p:blipFill>
          <a:blip r:embed="rId6" cstate="screen"/>
          <a:stretch>
            <a:fillRect/>
          </a:stretch>
        </p:blipFill>
        <p:spPr>
          <a:xfrm>
            <a:off x="7383733" y="0"/>
            <a:ext cx="1760267" cy="6858000"/>
          </a:xfrm>
          <a:prstGeom prst="rect">
            <a:avLst/>
          </a:prstGeom>
        </p:spPr>
      </p:pic>
      <p:sp>
        <p:nvSpPr>
          <p:cNvPr id="10" name="Title 11"/>
          <p:cNvSpPr txBox="1">
            <a:spLocks/>
          </p:cNvSpPr>
          <p:nvPr/>
        </p:nvSpPr>
        <p:spPr>
          <a:xfrm>
            <a:off x="0" y="664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What is GIS?</a:t>
            </a:r>
            <a:endParaRPr kumimoji="0" lang="en-GB" sz="3200" b="1" i="0" u="none" strike="noStrike" kern="1200" cap="none" spc="0" normalizeH="0" baseline="0" noProof="0" dirty="0">
              <a:ln>
                <a:noFill/>
              </a:ln>
              <a:solidFill>
                <a:srgbClr val="0065BD"/>
              </a:solidFill>
              <a:effectLst/>
              <a:uLnTx/>
              <a:uFillTx/>
              <a:latin typeface="Georgia" pitchFamily="18" charset="0"/>
              <a:ea typeface="+mj-ea"/>
              <a:cs typeface="+mj-cs"/>
            </a:endParaRPr>
          </a:p>
        </p:txBody>
      </p:sp>
      <p:sp>
        <p:nvSpPr>
          <p:cNvPr id="6" name="TextBox 5"/>
          <p:cNvSpPr txBox="1"/>
          <p:nvPr/>
        </p:nvSpPr>
        <p:spPr>
          <a:xfrm>
            <a:off x="395536" y="3429000"/>
            <a:ext cx="6988197" cy="2239074"/>
          </a:xfrm>
          <a:prstGeom prst="rect">
            <a:avLst/>
          </a:prstGeom>
          <a:noFill/>
        </p:spPr>
        <p:txBody>
          <a:bodyPr wrap="square" rtlCol="0">
            <a:spAutoFit/>
          </a:bodyPr>
          <a:lstStyle/>
          <a:p>
            <a:pPr algn="just" fontAlgn="base">
              <a:lnSpc>
                <a:spcPct val="90000"/>
              </a:lnSpc>
              <a:spcBef>
                <a:spcPct val="20000"/>
              </a:spcBef>
            </a:pPr>
            <a:r>
              <a:rPr lang="en-GB" sz="2700" dirty="0">
                <a:solidFill>
                  <a:srgbClr val="0065BD"/>
                </a:solidFill>
                <a:latin typeface="Georgia" pitchFamily="18" charset="0"/>
              </a:rPr>
              <a:t>GIS allows us to view, understand, question, interpret, and visualize data in many ways that reveal relationships, patterns, and trends in the form of maps, globes, reports, and charts.</a:t>
            </a:r>
          </a:p>
          <a:p>
            <a:endParaRPr lang="en-GB" dirty="0"/>
          </a:p>
        </p:txBody>
      </p:sp>
    </p:spTree>
    <p:extLst>
      <p:ext uri="{BB962C8B-B14F-4D97-AF65-F5344CB8AC3E}">
        <p14:creationId xmlns:p14="http://schemas.microsoft.com/office/powerpoint/2010/main" val="13027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3"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sp>
        <p:nvSpPr>
          <p:cNvPr id="13" name="Content Placeholder 12"/>
          <p:cNvSpPr>
            <a:spLocks noGrp="1"/>
          </p:cNvSpPr>
          <p:nvPr>
            <p:ph idx="1"/>
          </p:nvPr>
        </p:nvSpPr>
        <p:spPr>
          <a:xfrm>
            <a:off x="467544" y="1045118"/>
            <a:ext cx="8435280" cy="4760146"/>
          </a:xfrm>
        </p:spPr>
        <p:txBody>
          <a:bodyPr>
            <a:normAutofit/>
          </a:bodyPr>
          <a:lstStyle/>
          <a:p>
            <a:pPr marL="0" indent="0" algn="ctr">
              <a:buNone/>
            </a:pPr>
            <a:r>
              <a:rPr lang="en-GB" dirty="0" smtClean="0">
                <a:solidFill>
                  <a:srgbClr val="0065BD"/>
                </a:solidFill>
                <a:latin typeface="Georgia" pitchFamily="18" charset="0"/>
              </a:rPr>
              <a:t>Understand </a:t>
            </a:r>
            <a:r>
              <a:rPr lang="en-GB" b="1" dirty="0" smtClean="0">
                <a:solidFill>
                  <a:srgbClr val="0065BD"/>
                </a:solidFill>
                <a:latin typeface="Georgia" pitchFamily="18" charset="0"/>
              </a:rPr>
              <a:t>WHERE</a:t>
            </a:r>
            <a:r>
              <a:rPr lang="en-GB" dirty="0" smtClean="0">
                <a:solidFill>
                  <a:srgbClr val="0065BD"/>
                </a:solidFill>
                <a:latin typeface="Georgia" pitchFamily="18" charset="0"/>
              </a:rPr>
              <a:t> things are</a:t>
            </a:r>
          </a:p>
          <a:p>
            <a:pPr marL="0" indent="0" algn="ctr">
              <a:buNone/>
            </a:pPr>
            <a:r>
              <a:rPr lang="en-GB" dirty="0" smtClean="0">
                <a:solidFill>
                  <a:srgbClr val="0065BD"/>
                </a:solidFill>
                <a:latin typeface="Georgia" pitchFamily="18" charset="0"/>
              </a:rPr>
              <a:t>Understand </a:t>
            </a:r>
            <a:r>
              <a:rPr lang="en-GB" b="1" dirty="0" smtClean="0">
                <a:solidFill>
                  <a:srgbClr val="0065BD"/>
                </a:solidFill>
                <a:latin typeface="Georgia" pitchFamily="18" charset="0"/>
              </a:rPr>
              <a:t>QUANTITIES</a:t>
            </a:r>
          </a:p>
          <a:p>
            <a:pPr marL="0" indent="0" algn="ctr">
              <a:buNone/>
            </a:pPr>
            <a:r>
              <a:rPr lang="en-GB" dirty="0">
                <a:solidFill>
                  <a:srgbClr val="0065BD"/>
                </a:solidFill>
                <a:latin typeface="Georgia" pitchFamily="18" charset="0"/>
              </a:rPr>
              <a:t>Understand </a:t>
            </a:r>
            <a:r>
              <a:rPr lang="en-GB" b="1" dirty="0" smtClean="0">
                <a:solidFill>
                  <a:srgbClr val="0065BD"/>
                </a:solidFill>
                <a:latin typeface="Georgia" pitchFamily="18" charset="0"/>
              </a:rPr>
              <a:t>DENSITIES </a:t>
            </a:r>
          </a:p>
          <a:p>
            <a:pPr marL="0" indent="0" algn="ctr">
              <a:buNone/>
            </a:pPr>
            <a:r>
              <a:rPr lang="en-GB" dirty="0" smtClean="0">
                <a:solidFill>
                  <a:srgbClr val="0065BD"/>
                </a:solidFill>
                <a:latin typeface="Georgia" pitchFamily="18" charset="0"/>
              </a:rPr>
              <a:t>Find what’s </a:t>
            </a:r>
            <a:r>
              <a:rPr lang="en-GB" b="1" dirty="0" smtClean="0">
                <a:solidFill>
                  <a:srgbClr val="0065BD"/>
                </a:solidFill>
                <a:latin typeface="Georgia" pitchFamily="18" charset="0"/>
              </a:rPr>
              <a:t>INSIDE</a:t>
            </a:r>
          </a:p>
          <a:p>
            <a:pPr marL="0" indent="0" algn="ctr">
              <a:buNone/>
            </a:pPr>
            <a:r>
              <a:rPr lang="en-GB" dirty="0" smtClean="0">
                <a:solidFill>
                  <a:srgbClr val="0065BD"/>
                </a:solidFill>
                <a:latin typeface="Georgia" pitchFamily="18" charset="0"/>
              </a:rPr>
              <a:t>Find what’s </a:t>
            </a:r>
            <a:r>
              <a:rPr lang="en-GB" b="1" dirty="0" smtClean="0">
                <a:solidFill>
                  <a:srgbClr val="0065BD"/>
                </a:solidFill>
                <a:latin typeface="Georgia" pitchFamily="18" charset="0"/>
              </a:rPr>
              <a:t>NEARBY</a:t>
            </a:r>
          </a:p>
          <a:p>
            <a:pPr marL="0" indent="0" algn="ctr">
              <a:buNone/>
            </a:pPr>
            <a:r>
              <a:rPr lang="en-GB" dirty="0" smtClean="0">
                <a:solidFill>
                  <a:srgbClr val="0065BD"/>
                </a:solidFill>
                <a:latin typeface="Georgia" pitchFamily="18" charset="0"/>
              </a:rPr>
              <a:t>Understand </a:t>
            </a:r>
            <a:r>
              <a:rPr lang="en-GB" b="1" dirty="0" smtClean="0">
                <a:solidFill>
                  <a:srgbClr val="0065BD"/>
                </a:solidFill>
                <a:latin typeface="Georgia" pitchFamily="18" charset="0"/>
              </a:rPr>
              <a:t>CHANGE</a:t>
            </a:r>
          </a:p>
          <a:p>
            <a:pPr marL="0" indent="0" algn="ctr">
              <a:buNone/>
            </a:pPr>
            <a:r>
              <a:rPr lang="en-GB" b="1" i="1" dirty="0" smtClean="0">
                <a:solidFill>
                  <a:srgbClr val="0065BD"/>
                </a:solidFill>
                <a:latin typeface="Georgia" pitchFamily="18" charset="0"/>
              </a:rPr>
              <a:t>GIS is part of the process not merely the end result – “a pretty map”</a:t>
            </a:r>
          </a:p>
          <a:p>
            <a:pPr marL="0" indent="0" algn="ctr">
              <a:buNone/>
            </a:pPr>
            <a:endParaRPr lang="en-GB" b="1" dirty="0">
              <a:solidFill>
                <a:srgbClr val="0065BD"/>
              </a:solidFill>
              <a:latin typeface="Georgia" pitchFamily="18" charset="0"/>
            </a:endParaRPr>
          </a:p>
          <a:p>
            <a:pPr marL="0" indent="0" algn="ctr">
              <a:buNone/>
            </a:pPr>
            <a:endParaRPr lang="en-GB" b="1" dirty="0" smtClean="0">
              <a:solidFill>
                <a:srgbClr val="0065BD"/>
              </a:solidFill>
              <a:latin typeface="Georgia" pitchFamily="18" charset="0"/>
            </a:endParaRPr>
          </a:p>
        </p:txBody>
      </p:sp>
      <p:pic>
        <p:nvPicPr>
          <p:cNvPr id="8" name="Picture 7" descr="MBA.jpg"/>
          <p:cNvPicPr>
            <a:picLocks noChangeAspect="1"/>
          </p:cNvPicPr>
          <p:nvPr/>
        </p:nvPicPr>
        <p:blipFill>
          <a:blip r:embed="rId5"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sp>
        <p:nvSpPr>
          <p:cNvPr id="10" name="Title 11"/>
          <p:cNvSpPr txBox="1">
            <a:spLocks/>
          </p:cNvSpPr>
          <p:nvPr/>
        </p:nvSpPr>
        <p:spPr>
          <a:xfrm>
            <a:off x="0" y="664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What is GIS used</a:t>
            </a:r>
            <a:r>
              <a:rPr kumimoji="0" lang="en-GB" sz="3200" b="1" i="0" u="none" strike="noStrike" kern="1200" cap="none" spc="0" normalizeH="0" noProof="0" dirty="0" smtClean="0">
                <a:ln>
                  <a:noFill/>
                </a:ln>
                <a:solidFill>
                  <a:srgbClr val="0065BD"/>
                </a:solidFill>
                <a:effectLst/>
                <a:uLnTx/>
                <a:uFillTx/>
                <a:latin typeface="Georgia" pitchFamily="18" charset="0"/>
                <a:ea typeface="+mj-ea"/>
                <a:cs typeface="+mj-cs"/>
              </a:rPr>
              <a:t> for</a:t>
            </a: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a:t>
            </a:r>
            <a:endParaRPr kumimoji="0" lang="en-GB" sz="3200" b="1" i="0" u="none" strike="noStrike" kern="1200" cap="none" spc="0" normalizeH="0" baseline="0" noProof="0" dirty="0">
              <a:ln>
                <a:noFill/>
              </a:ln>
              <a:solidFill>
                <a:srgbClr val="0065BD"/>
              </a:solidFill>
              <a:effectLst/>
              <a:uLnTx/>
              <a:uFillTx/>
              <a:latin typeface="Georgia" pitchFamily="18" charset="0"/>
              <a:ea typeface="+mj-ea"/>
              <a:cs typeface="+mj-cs"/>
            </a:endParaRPr>
          </a:p>
        </p:txBody>
      </p:sp>
    </p:spTree>
    <p:extLst>
      <p:ext uri="{BB962C8B-B14F-4D97-AF65-F5344CB8AC3E}">
        <p14:creationId xmlns:p14="http://schemas.microsoft.com/office/powerpoint/2010/main" val="2803784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2"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pic>
        <p:nvPicPr>
          <p:cNvPr id="8" name="Picture 7" descr="MBA.jpg"/>
          <p:cNvPicPr>
            <a:picLocks noChangeAspect="1"/>
          </p:cNvPicPr>
          <p:nvPr/>
        </p:nvPicPr>
        <p:blipFill>
          <a:blip r:embed="rId4"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pic>
        <p:nvPicPr>
          <p:cNvPr id="14338" name="Picture 2"/>
          <p:cNvPicPr>
            <a:picLocks noChangeAspect="1" noChangeArrowheads="1"/>
          </p:cNvPicPr>
          <p:nvPr/>
        </p:nvPicPr>
        <p:blipFill rotWithShape="1">
          <a:blip r:embed="rId6" cstate="screen"/>
          <a:srcRect/>
          <a:stretch/>
        </p:blipFill>
        <p:spPr bwMode="auto">
          <a:xfrm>
            <a:off x="1349829" y="1431374"/>
            <a:ext cx="6532096" cy="4488093"/>
          </a:xfrm>
          <a:prstGeom prst="rect">
            <a:avLst/>
          </a:prstGeom>
          <a:noFill/>
          <a:ln w="9525">
            <a:noFill/>
            <a:miter lim="800000"/>
            <a:headEnd/>
            <a:tailEnd/>
          </a:ln>
        </p:spPr>
      </p:pic>
      <p:sp>
        <p:nvSpPr>
          <p:cNvPr id="10" name="Title 11"/>
          <p:cNvSpPr>
            <a:spLocks noGrp="1"/>
          </p:cNvSpPr>
          <p:nvPr>
            <p:ph type="title"/>
          </p:nvPr>
        </p:nvSpPr>
        <p:spPr>
          <a:xfrm>
            <a:off x="0" y="6648"/>
            <a:ext cx="9144000" cy="1143000"/>
          </a:xfrm>
        </p:spPr>
        <p:txBody>
          <a:bodyPr>
            <a:normAutofit/>
          </a:bodyPr>
          <a:lstStyle/>
          <a:p>
            <a:r>
              <a:rPr lang="en-GB" sz="3200" b="1" dirty="0" smtClean="0">
                <a:solidFill>
                  <a:srgbClr val="0065BD"/>
                </a:solidFill>
                <a:latin typeface="Georgia" pitchFamily="18" charset="0"/>
              </a:rPr>
              <a:t>Examples of Outputs</a:t>
            </a:r>
            <a:endParaRPr lang="en-GB" sz="3200" b="1" dirty="0">
              <a:solidFill>
                <a:srgbClr val="0065BD"/>
              </a:solidFill>
              <a:latin typeface="Georgia" pitchFamily="18" charset="0"/>
            </a:endParaRPr>
          </a:p>
        </p:txBody>
      </p:sp>
      <p:sp>
        <p:nvSpPr>
          <p:cNvPr id="6" name="TextBox 5"/>
          <p:cNvSpPr txBox="1"/>
          <p:nvPr/>
        </p:nvSpPr>
        <p:spPr>
          <a:xfrm>
            <a:off x="107505" y="947839"/>
            <a:ext cx="8856983" cy="738664"/>
          </a:xfrm>
          <a:prstGeom prst="rect">
            <a:avLst/>
          </a:prstGeom>
          <a:noFill/>
        </p:spPr>
        <p:txBody>
          <a:bodyPr wrap="square" rtlCol="0">
            <a:spAutoFit/>
          </a:bodyPr>
          <a:lstStyle/>
          <a:p>
            <a:pPr algn="ctr"/>
            <a:r>
              <a:rPr lang="en-GB" sz="1400" dirty="0" err="1">
                <a:solidFill>
                  <a:srgbClr val="0065BD"/>
                </a:solidFill>
                <a:latin typeface="Georgia" pitchFamily="18" charset="0"/>
              </a:rPr>
              <a:t>Siân</a:t>
            </a:r>
            <a:r>
              <a:rPr lang="en-GB" sz="1400" dirty="0">
                <a:solidFill>
                  <a:srgbClr val="0065BD"/>
                </a:solidFill>
                <a:latin typeface="Georgia" pitchFamily="18" charset="0"/>
              </a:rPr>
              <a:t> E. Rees, Martin J. </a:t>
            </a:r>
            <a:r>
              <a:rPr lang="en-GB" sz="1400" dirty="0" err="1">
                <a:solidFill>
                  <a:srgbClr val="0065BD"/>
                </a:solidFill>
                <a:latin typeface="Georgia" pitchFamily="18" charset="0"/>
              </a:rPr>
              <a:t>Attrill</a:t>
            </a:r>
            <a:r>
              <a:rPr lang="en-GB" sz="1400" dirty="0">
                <a:solidFill>
                  <a:srgbClr val="0065BD"/>
                </a:solidFill>
                <a:latin typeface="Georgia" pitchFamily="18" charset="0"/>
              </a:rPr>
              <a:t>, Melanie C. Austen, Stephen C. </a:t>
            </a:r>
            <a:r>
              <a:rPr lang="en-GB" sz="1400" dirty="0" err="1">
                <a:solidFill>
                  <a:srgbClr val="0065BD"/>
                </a:solidFill>
                <a:latin typeface="Georgia" pitchFamily="18" charset="0"/>
              </a:rPr>
              <a:t>Mangi</a:t>
            </a:r>
            <a:r>
              <a:rPr lang="en-GB" sz="1400" dirty="0">
                <a:solidFill>
                  <a:srgbClr val="0065BD"/>
                </a:solidFill>
                <a:latin typeface="Georgia" pitchFamily="18" charset="0"/>
              </a:rPr>
              <a:t>, Lynda D. </a:t>
            </a:r>
            <a:r>
              <a:rPr lang="en-GB" sz="1400" dirty="0" err="1">
                <a:solidFill>
                  <a:srgbClr val="0065BD"/>
                </a:solidFill>
                <a:latin typeface="Georgia" pitchFamily="18" charset="0"/>
              </a:rPr>
              <a:t>Rodwell</a:t>
            </a:r>
            <a:r>
              <a:rPr lang="en-GB" sz="1400" dirty="0">
                <a:solidFill>
                  <a:srgbClr val="0065BD"/>
                </a:solidFill>
                <a:latin typeface="Georgia" pitchFamily="18" charset="0"/>
              </a:rPr>
              <a:t>, A thematic cost-benefit analysis of a marine protected area, Journal of Environmental Management, Volume 114, 15 January 2013, Pages 476-485</a:t>
            </a:r>
          </a:p>
        </p:txBody>
      </p:sp>
    </p:spTree>
    <p:extLst>
      <p:ext uri="{BB962C8B-B14F-4D97-AF65-F5344CB8AC3E}">
        <p14:creationId xmlns:p14="http://schemas.microsoft.com/office/powerpoint/2010/main" val="227274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3"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pic>
        <p:nvPicPr>
          <p:cNvPr id="8" name="Picture 7" descr="MBA.jpg"/>
          <p:cNvPicPr>
            <a:picLocks noChangeAspect="1"/>
          </p:cNvPicPr>
          <p:nvPr/>
        </p:nvPicPr>
        <p:blipFill>
          <a:blip r:embed="rId5"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pic>
        <p:nvPicPr>
          <p:cNvPr id="12290" name="Picture 2"/>
          <p:cNvPicPr>
            <a:picLocks noChangeAspect="1" noChangeArrowheads="1"/>
          </p:cNvPicPr>
          <p:nvPr/>
        </p:nvPicPr>
        <p:blipFill>
          <a:blip r:embed="rId7" cstate="screen"/>
          <a:srcRect/>
          <a:stretch>
            <a:fillRect/>
          </a:stretch>
        </p:blipFill>
        <p:spPr bwMode="auto">
          <a:xfrm>
            <a:off x="795312" y="1677105"/>
            <a:ext cx="7553377" cy="4200808"/>
          </a:xfrm>
          <a:prstGeom prst="rect">
            <a:avLst/>
          </a:prstGeom>
          <a:noFill/>
          <a:ln w="9525">
            <a:noFill/>
            <a:miter lim="800000"/>
            <a:headEnd/>
            <a:tailEnd/>
          </a:ln>
        </p:spPr>
      </p:pic>
      <p:sp>
        <p:nvSpPr>
          <p:cNvPr id="13" name="Title 11"/>
          <p:cNvSpPr txBox="1">
            <a:spLocks/>
          </p:cNvSpPr>
          <p:nvPr/>
        </p:nvSpPr>
        <p:spPr>
          <a:xfrm>
            <a:off x="0" y="664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Examples of Outputs</a:t>
            </a:r>
            <a:endParaRPr kumimoji="0" lang="en-GB" sz="3200" b="1" i="0" u="none" strike="noStrike" kern="1200" cap="none" spc="0" normalizeH="0" baseline="0" noProof="0" dirty="0">
              <a:ln>
                <a:noFill/>
              </a:ln>
              <a:solidFill>
                <a:srgbClr val="0065BD"/>
              </a:solidFill>
              <a:effectLst/>
              <a:uLnTx/>
              <a:uFillTx/>
              <a:latin typeface="Georgia" pitchFamily="18" charset="0"/>
              <a:ea typeface="+mj-ea"/>
              <a:cs typeface="+mj-cs"/>
            </a:endParaRPr>
          </a:p>
        </p:txBody>
      </p:sp>
      <p:pic>
        <p:nvPicPr>
          <p:cNvPr id="3074" name="Picture 2"/>
          <p:cNvPicPr>
            <a:picLocks noChangeAspect="1" noChangeArrowheads="1"/>
          </p:cNvPicPr>
          <p:nvPr/>
        </p:nvPicPr>
        <p:blipFill>
          <a:blip r:embed="rId8" cstate="screen"/>
          <a:srcRect/>
          <a:stretch>
            <a:fillRect/>
          </a:stretch>
        </p:blipFill>
        <p:spPr bwMode="auto">
          <a:xfrm>
            <a:off x="1453917" y="1677105"/>
            <a:ext cx="6092150" cy="4248472"/>
          </a:xfrm>
          <a:prstGeom prst="rect">
            <a:avLst/>
          </a:prstGeom>
          <a:noFill/>
          <a:ln w="9525">
            <a:noFill/>
            <a:miter lim="800000"/>
            <a:headEnd/>
            <a:tailEnd/>
          </a:ln>
        </p:spPr>
      </p:pic>
      <p:sp>
        <p:nvSpPr>
          <p:cNvPr id="14" name="TextBox 13"/>
          <p:cNvSpPr txBox="1"/>
          <p:nvPr/>
        </p:nvSpPr>
        <p:spPr>
          <a:xfrm>
            <a:off x="179512" y="908720"/>
            <a:ext cx="8964488" cy="738664"/>
          </a:xfrm>
          <a:prstGeom prst="rect">
            <a:avLst/>
          </a:prstGeom>
          <a:noFill/>
        </p:spPr>
        <p:txBody>
          <a:bodyPr wrap="square" rtlCol="0">
            <a:spAutoFit/>
          </a:bodyPr>
          <a:lstStyle/>
          <a:p>
            <a:pPr algn="ctr"/>
            <a:r>
              <a:rPr lang="en-GB" sz="1400" dirty="0" err="1" smtClean="0">
                <a:solidFill>
                  <a:srgbClr val="0065BD"/>
                </a:solidFill>
                <a:latin typeface="Georgia" pitchFamily="18" charset="0"/>
              </a:rPr>
              <a:t>Pascual,M</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Borja,A</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Vanden</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Eede,S</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Deneudt,K</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Vincx,M</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Galparsoro,I</a:t>
            </a:r>
            <a:r>
              <a:rPr lang="en-GB" sz="1400" dirty="0" smtClean="0">
                <a:solidFill>
                  <a:srgbClr val="0065BD"/>
                </a:solidFill>
                <a:latin typeface="Georgia" pitchFamily="18" charset="0"/>
              </a:rPr>
              <a:t>; </a:t>
            </a:r>
            <a:r>
              <a:rPr lang="en-GB" sz="1400" dirty="0" err="1" smtClean="0">
                <a:solidFill>
                  <a:srgbClr val="0065BD"/>
                </a:solidFill>
                <a:latin typeface="Georgia" pitchFamily="18" charset="0"/>
              </a:rPr>
              <a:t>Legorburu,I</a:t>
            </a:r>
            <a:r>
              <a:rPr lang="en-GB" sz="1400" dirty="0" smtClean="0">
                <a:solidFill>
                  <a:srgbClr val="0065BD"/>
                </a:solidFill>
                <a:latin typeface="Georgia" pitchFamily="18" charset="0"/>
              </a:rPr>
              <a:t>; 2011. Marine biological valuation mapping of the Basque continental shelf (Bay of Biscay), within the context of marine spatial planning, Estuarine, Coastal and Shelf Science, Volume 95, Issue 1, Pages 186-198</a:t>
            </a:r>
            <a:endParaRPr lang="en-GB" sz="1400" dirty="0">
              <a:solidFill>
                <a:srgbClr val="0065BD"/>
              </a:solidFill>
              <a:latin typeface="Georgia" pitchFamily="18" charset="0"/>
            </a:endParaRPr>
          </a:p>
        </p:txBody>
      </p:sp>
    </p:spTree>
    <p:extLst>
      <p:ext uri="{BB962C8B-B14F-4D97-AF65-F5344CB8AC3E}">
        <p14:creationId xmlns:p14="http://schemas.microsoft.com/office/powerpoint/2010/main" val="22727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000" fill="hold"/>
                                        <p:tgtEl>
                                          <p:spTgt spid="12290"/>
                                        </p:tgtEl>
                                        <p:attrNameLst>
                                          <p:attrName>ppt_x</p:attrName>
                                        </p:attrNameLst>
                                      </p:cBhvr>
                                      <p:tavLst>
                                        <p:tav tm="0">
                                          <p:val>
                                            <p:strVal val="0-#ppt_w/2"/>
                                          </p:val>
                                        </p:tav>
                                        <p:tav tm="100000">
                                          <p:val>
                                            <p:strVal val="#ppt_x"/>
                                          </p:val>
                                        </p:tav>
                                      </p:tavLst>
                                    </p:anim>
                                    <p:anim calcmode="lin" valueType="num">
                                      <p:cBhvr additive="base">
                                        <p:cTn id="8" dur="1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1000" fill="hold"/>
                                        <p:tgtEl>
                                          <p:spTgt spid="3074"/>
                                        </p:tgtEl>
                                        <p:attrNameLst>
                                          <p:attrName>ppt_x</p:attrName>
                                        </p:attrNameLst>
                                      </p:cBhvr>
                                      <p:tavLst>
                                        <p:tav tm="0">
                                          <p:val>
                                            <p:strVal val="#ppt_x"/>
                                          </p:val>
                                        </p:tav>
                                        <p:tav tm="100000">
                                          <p:val>
                                            <p:strVal val="#ppt_x"/>
                                          </p:val>
                                        </p:tav>
                                      </p:tavLst>
                                    </p:anim>
                                    <p:anim calcmode="lin" valueType="num">
                                      <p:cBhvr additive="base">
                                        <p:cTn id="14"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88023" y="925946"/>
            <a:ext cx="4176465" cy="1446550"/>
          </a:xfrm>
          <a:prstGeom prst="rect">
            <a:avLst/>
          </a:prstGeom>
          <a:noFill/>
        </p:spPr>
        <p:txBody>
          <a:bodyPr wrap="square" rtlCol="0">
            <a:spAutoFit/>
          </a:bodyPr>
          <a:lstStyle/>
          <a:p>
            <a:pPr algn="just"/>
            <a:r>
              <a:rPr lang="en-GB" sz="1400" dirty="0" smtClean="0">
                <a:solidFill>
                  <a:srgbClr val="0065BD"/>
                </a:solidFill>
                <a:latin typeface="Georgia" pitchFamily="18" charset="0"/>
              </a:rPr>
              <a:t>Kevin St. Martin, Madeleine Hall-Arber, The missing layer: Geo-technologies, communities, and implications for marine spatial planning, Marine Policy, Volume 32, Issue 5, September 2008, Pages 779-786.</a:t>
            </a:r>
          </a:p>
          <a:p>
            <a:endParaRPr lang="en-GB" dirty="0"/>
          </a:p>
        </p:txBody>
      </p:sp>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3"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sp>
        <p:nvSpPr>
          <p:cNvPr id="11" name="Title 11"/>
          <p:cNvSpPr>
            <a:spLocks noGrp="1"/>
          </p:cNvSpPr>
          <p:nvPr>
            <p:ph type="title"/>
          </p:nvPr>
        </p:nvSpPr>
        <p:spPr>
          <a:xfrm>
            <a:off x="0" y="6648"/>
            <a:ext cx="9144000" cy="1143000"/>
          </a:xfrm>
        </p:spPr>
        <p:txBody>
          <a:bodyPr>
            <a:normAutofit/>
          </a:bodyPr>
          <a:lstStyle/>
          <a:p>
            <a:r>
              <a:rPr lang="en-GB" sz="3200" b="1" dirty="0" smtClean="0">
                <a:solidFill>
                  <a:srgbClr val="0065BD"/>
                </a:solidFill>
                <a:latin typeface="Georgia" pitchFamily="18" charset="0"/>
              </a:rPr>
              <a:t>Examples of Outputs</a:t>
            </a:r>
            <a:endParaRPr lang="en-GB" sz="3200" b="1" dirty="0">
              <a:solidFill>
                <a:srgbClr val="0065BD"/>
              </a:solidFill>
              <a:latin typeface="Georgia" pitchFamily="18" charset="0"/>
            </a:endParaRPr>
          </a:p>
        </p:txBody>
      </p:sp>
      <p:pic>
        <p:nvPicPr>
          <p:cNvPr id="15" name="Picture 14" descr="GulfOfMaineVMS.jpg"/>
          <p:cNvPicPr>
            <a:picLocks noChangeAspect="1"/>
          </p:cNvPicPr>
          <p:nvPr/>
        </p:nvPicPr>
        <p:blipFill>
          <a:blip r:embed="rId5" cstate="screen"/>
          <a:stretch>
            <a:fillRect/>
          </a:stretch>
        </p:blipFill>
        <p:spPr>
          <a:xfrm>
            <a:off x="737828" y="908720"/>
            <a:ext cx="7668344" cy="4957078"/>
          </a:xfrm>
          <a:prstGeom prst="rect">
            <a:avLst/>
          </a:prstGeom>
        </p:spPr>
      </p:pic>
      <p:pic>
        <p:nvPicPr>
          <p:cNvPr id="2050" name="Picture 2"/>
          <p:cNvPicPr>
            <a:picLocks noChangeAspect="1" noChangeArrowheads="1"/>
          </p:cNvPicPr>
          <p:nvPr/>
        </p:nvPicPr>
        <p:blipFill>
          <a:blip r:embed="rId6" cstate="screen"/>
          <a:srcRect/>
          <a:stretch>
            <a:fillRect/>
          </a:stretch>
        </p:blipFill>
        <p:spPr bwMode="auto">
          <a:xfrm>
            <a:off x="251520" y="925946"/>
            <a:ext cx="4427984" cy="5932054"/>
          </a:xfrm>
          <a:prstGeom prst="rect">
            <a:avLst/>
          </a:prstGeom>
          <a:noFill/>
          <a:ln w="9525">
            <a:noFill/>
            <a:miter lim="800000"/>
            <a:headEnd/>
            <a:tailEnd/>
          </a:ln>
        </p:spPr>
      </p:pic>
      <p:pic>
        <p:nvPicPr>
          <p:cNvPr id="16" name="Picture 15" descr="FisherDays.jpg"/>
          <p:cNvPicPr>
            <a:picLocks noChangeAspect="1"/>
          </p:cNvPicPr>
          <p:nvPr/>
        </p:nvPicPr>
        <p:blipFill>
          <a:blip r:embed="rId7" cstate="screen"/>
          <a:stretch>
            <a:fillRect/>
          </a:stretch>
        </p:blipFill>
        <p:spPr>
          <a:xfrm>
            <a:off x="1385140" y="908720"/>
            <a:ext cx="6373721" cy="4884263"/>
          </a:xfrm>
          <a:prstGeom prst="rect">
            <a:avLst/>
          </a:prstGeom>
        </p:spPr>
      </p:pic>
      <p:pic>
        <p:nvPicPr>
          <p:cNvPr id="8" name="Picture 7" descr="MBA.jpg"/>
          <p:cNvPicPr>
            <a:picLocks noChangeAspect="1"/>
          </p:cNvPicPr>
          <p:nvPr/>
        </p:nvPicPr>
        <p:blipFill>
          <a:blip r:embed="rId8"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spTree>
    <p:extLst>
      <p:ext uri="{BB962C8B-B14F-4D97-AF65-F5344CB8AC3E}">
        <p14:creationId xmlns:p14="http://schemas.microsoft.com/office/powerpoint/2010/main" val="22727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1000"/>
                                        <p:tgtEl>
                                          <p:spTgt spid="15"/>
                                        </p:tgtEl>
                                        <p:attrNameLst>
                                          <p:attrName>ppt_x</p:attrName>
                                        </p:attrNameLst>
                                      </p:cBhvr>
                                      <p:tavLst>
                                        <p:tav tm="0">
                                          <p:val>
                                            <p:strVal val="ppt_x"/>
                                          </p:val>
                                        </p:tav>
                                        <p:tav tm="100000">
                                          <p:val>
                                            <p:strVal val="1+ppt_w/2"/>
                                          </p:val>
                                        </p:tav>
                                      </p:tavLst>
                                    </p:anim>
                                    <p:anim calcmode="lin" valueType="num">
                                      <p:cBhvr additive="base">
                                        <p:cTn id="13" dur="1000"/>
                                        <p:tgtEl>
                                          <p:spTgt spid="15"/>
                                        </p:tgtEl>
                                        <p:attrNameLst>
                                          <p:attrName>ppt_y</p:attrName>
                                        </p:attrNameLst>
                                      </p:cBhvr>
                                      <p:tavLst>
                                        <p:tav tm="0">
                                          <p:val>
                                            <p:strVal val="ppt_y"/>
                                          </p:val>
                                        </p:tav>
                                        <p:tav tm="100000">
                                          <p:val>
                                            <p:strVal val="ppt_y"/>
                                          </p:val>
                                        </p:tav>
                                      </p:tavLst>
                                    </p:anim>
                                    <p:set>
                                      <p:cBhvr>
                                        <p:cTn id="14" dur="1" fill="hold">
                                          <p:stCondLst>
                                            <p:cond delay="999"/>
                                          </p:stCondLst>
                                        </p:cTn>
                                        <p:tgtEl>
                                          <p:spTgt spid="15"/>
                                        </p:tgtEl>
                                        <p:attrNameLst>
                                          <p:attrName>style.visibility</p:attrName>
                                        </p:attrNameLst>
                                      </p:cBhvr>
                                      <p:to>
                                        <p:strVal val="hidden"/>
                                      </p:to>
                                    </p:set>
                                  </p:childTnLst>
                                </p:cTn>
                              </p:par>
                              <p:par>
                                <p:cTn id="15" presetID="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1000"/>
                                        <p:tgtEl>
                                          <p:spTgt spid="16"/>
                                        </p:tgtEl>
                                        <p:attrNameLst>
                                          <p:attrName>ppt_x</p:attrName>
                                        </p:attrNameLst>
                                      </p:cBhvr>
                                      <p:tavLst>
                                        <p:tav tm="0">
                                          <p:val>
                                            <p:strVal val="ppt_x"/>
                                          </p:val>
                                        </p:tav>
                                        <p:tav tm="100000">
                                          <p:val>
                                            <p:strVal val="1+ppt_w/2"/>
                                          </p:val>
                                        </p:tav>
                                      </p:tavLst>
                                    </p:anim>
                                    <p:anim calcmode="lin" valueType="num">
                                      <p:cBhvr additive="base">
                                        <p:cTn id="23" dur="1000"/>
                                        <p:tgtEl>
                                          <p:spTgt spid="16"/>
                                        </p:tgtEl>
                                        <p:attrNameLst>
                                          <p:attrName>ppt_y</p:attrName>
                                        </p:attrNameLst>
                                      </p:cBhvr>
                                      <p:tavLst>
                                        <p:tav tm="0">
                                          <p:val>
                                            <p:strVal val="ppt_y"/>
                                          </p:val>
                                        </p:tav>
                                        <p:tav tm="100000">
                                          <p:val>
                                            <p:strVal val="ppt_y"/>
                                          </p:val>
                                        </p:tav>
                                      </p:tavLst>
                                    </p:anim>
                                    <p:set>
                                      <p:cBhvr>
                                        <p:cTn id="24" dur="1" fill="hold">
                                          <p:stCondLst>
                                            <p:cond delay="999"/>
                                          </p:stCondLst>
                                        </p:cTn>
                                        <p:tgtEl>
                                          <p:spTgt spid="16"/>
                                        </p:tgtEl>
                                        <p:attrNameLst>
                                          <p:attrName>style.visibility</p:attrName>
                                        </p:attrNameLst>
                                      </p:cBhvr>
                                      <p:to>
                                        <p:strVal val="hidden"/>
                                      </p:to>
                                    </p:set>
                                  </p:childTnLst>
                                </p:cTn>
                              </p:par>
                              <p:par>
                                <p:cTn id="25" presetID="2" presetClass="entr" presetSubtype="8"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1000" fill="hold"/>
                                        <p:tgtEl>
                                          <p:spTgt spid="2050"/>
                                        </p:tgtEl>
                                        <p:attrNameLst>
                                          <p:attrName>ppt_x</p:attrName>
                                        </p:attrNameLst>
                                      </p:cBhvr>
                                      <p:tavLst>
                                        <p:tav tm="0">
                                          <p:val>
                                            <p:strVal val="0-#ppt_w/2"/>
                                          </p:val>
                                        </p:tav>
                                        <p:tav tm="100000">
                                          <p:val>
                                            <p:strVal val="#ppt_x"/>
                                          </p:val>
                                        </p:tav>
                                      </p:tavLst>
                                    </p:anim>
                                    <p:anim calcmode="lin" valueType="num">
                                      <p:cBhvr additive="base">
                                        <p:cTn id="28"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2"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pic>
        <p:nvPicPr>
          <p:cNvPr id="8" name="Picture 7" descr="MBA.jpg"/>
          <p:cNvPicPr>
            <a:picLocks noChangeAspect="1"/>
          </p:cNvPicPr>
          <p:nvPr/>
        </p:nvPicPr>
        <p:blipFill>
          <a:blip r:embed="rId4"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pic>
        <p:nvPicPr>
          <p:cNvPr id="18434" name="Picture 2"/>
          <p:cNvPicPr>
            <a:picLocks noChangeAspect="1" noChangeArrowheads="1"/>
          </p:cNvPicPr>
          <p:nvPr/>
        </p:nvPicPr>
        <p:blipFill>
          <a:blip r:embed="rId6" cstate="screen"/>
          <a:srcRect/>
          <a:stretch>
            <a:fillRect/>
          </a:stretch>
        </p:blipFill>
        <p:spPr bwMode="auto">
          <a:xfrm>
            <a:off x="1763688" y="1057042"/>
            <a:ext cx="5616624" cy="4712252"/>
          </a:xfrm>
          <a:prstGeom prst="rect">
            <a:avLst/>
          </a:prstGeom>
          <a:noFill/>
          <a:ln w="9525">
            <a:noFill/>
            <a:miter lim="800000"/>
            <a:headEnd/>
            <a:tailEnd/>
          </a:ln>
        </p:spPr>
      </p:pic>
      <p:sp>
        <p:nvSpPr>
          <p:cNvPr id="10" name="Title 11"/>
          <p:cNvSpPr>
            <a:spLocks noGrp="1"/>
          </p:cNvSpPr>
          <p:nvPr>
            <p:ph type="title"/>
          </p:nvPr>
        </p:nvSpPr>
        <p:spPr>
          <a:xfrm>
            <a:off x="0" y="6648"/>
            <a:ext cx="9144000" cy="1143000"/>
          </a:xfrm>
        </p:spPr>
        <p:txBody>
          <a:bodyPr>
            <a:normAutofit/>
          </a:bodyPr>
          <a:lstStyle/>
          <a:p>
            <a:r>
              <a:rPr lang="en-GB" sz="3200" b="1" dirty="0" smtClean="0">
                <a:solidFill>
                  <a:srgbClr val="0065BD"/>
                </a:solidFill>
                <a:latin typeface="Georgia" pitchFamily="18" charset="0"/>
              </a:rPr>
              <a:t>Examples of Outputs</a:t>
            </a:r>
            <a:endParaRPr lang="en-GB" sz="3200" b="1" dirty="0">
              <a:solidFill>
                <a:srgbClr val="0065BD"/>
              </a:solidFill>
              <a:latin typeface="Georgia" pitchFamily="18" charset="0"/>
            </a:endParaRPr>
          </a:p>
        </p:txBody>
      </p:sp>
    </p:spTree>
    <p:extLst>
      <p:ext uri="{BB962C8B-B14F-4D97-AF65-F5344CB8AC3E}">
        <p14:creationId xmlns:p14="http://schemas.microsoft.com/office/powerpoint/2010/main" val="357916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5805264"/>
            <a:ext cx="4032448" cy="737581"/>
            <a:chOff x="467544" y="5517374"/>
            <a:chExt cx="5261776" cy="1025471"/>
          </a:xfrm>
        </p:grpSpPr>
        <p:pic>
          <p:nvPicPr>
            <p:cNvPr id="4" name="Picture 3"/>
            <p:cNvPicPr/>
            <p:nvPr/>
          </p:nvPicPr>
          <p:blipFill>
            <a:blip r:embed="rId3" cstate="screen"/>
            <a:stretch>
              <a:fillRect/>
            </a:stretch>
          </p:blipFill>
          <p:spPr>
            <a:xfrm>
              <a:off x="3995936" y="5676153"/>
              <a:ext cx="1733384" cy="86669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pic>
        <p:nvPicPr>
          <p:cNvPr id="8" name="Picture 7" descr="MBA.jpg"/>
          <p:cNvPicPr>
            <a:picLocks noChangeAspect="1"/>
          </p:cNvPicPr>
          <p:nvPr/>
        </p:nvPicPr>
        <p:blipFill>
          <a:blip r:embed="rId5" cstate="screen"/>
          <a:stretch>
            <a:fillRect/>
          </a:stretch>
        </p:blipFill>
        <p:spPr>
          <a:xfrm>
            <a:off x="8100392" y="5877272"/>
            <a:ext cx="864096" cy="86409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84168" y="5805264"/>
            <a:ext cx="1797757" cy="790393"/>
          </a:xfrm>
          <a:prstGeom prst="rect">
            <a:avLst/>
          </a:prstGeom>
        </p:spPr>
      </p:pic>
      <p:pic>
        <p:nvPicPr>
          <p:cNvPr id="15362" name="Picture 2"/>
          <p:cNvPicPr>
            <a:picLocks noChangeAspect="1" noChangeArrowheads="1"/>
          </p:cNvPicPr>
          <p:nvPr/>
        </p:nvPicPr>
        <p:blipFill rotWithShape="1">
          <a:blip r:embed="rId7" cstate="screen"/>
          <a:srcRect t="438" b="8333"/>
          <a:stretch/>
        </p:blipFill>
        <p:spPr bwMode="auto">
          <a:xfrm>
            <a:off x="4716016" y="1324201"/>
            <a:ext cx="3429772" cy="4422204"/>
          </a:xfrm>
          <a:prstGeom prst="rect">
            <a:avLst/>
          </a:prstGeom>
          <a:noFill/>
          <a:ln w="9525">
            <a:noFill/>
            <a:miter lim="800000"/>
            <a:headEnd/>
            <a:tailEnd/>
          </a:ln>
        </p:spPr>
      </p:pic>
      <p:sp>
        <p:nvSpPr>
          <p:cNvPr id="11" name="Title 11"/>
          <p:cNvSpPr txBox="1">
            <a:spLocks/>
          </p:cNvSpPr>
          <p:nvPr/>
        </p:nvSpPr>
        <p:spPr>
          <a:xfrm>
            <a:off x="0" y="664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Examples of Outputs</a:t>
            </a:r>
            <a:endParaRPr kumimoji="0" lang="en-GB" sz="3200" b="1" i="0" u="none" strike="noStrike" kern="1200" cap="none" spc="0" normalizeH="0" baseline="0" noProof="0" dirty="0">
              <a:ln>
                <a:noFill/>
              </a:ln>
              <a:solidFill>
                <a:srgbClr val="0065BD"/>
              </a:solidFill>
              <a:effectLst/>
              <a:uLnTx/>
              <a:uFillTx/>
              <a:latin typeface="Georgia" pitchFamily="18" charset="0"/>
              <a:ea typeface="+mj-ea"/>
              <a:cs typeface="+mj-cs"/>
            </a:endParaRPr>
          </a:p>
        </p:txBody>
      </p:sp>
      <p:pic>
        <p:nvPicPr>
          <p:cNvPr id="1026" name="Picture 2"/>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899593" y="1370618"/>
            <a:ext cx="3600399" cy="432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800981"/>
            <a:ext cx="9144000" cy="523220"/>
          </a:xfrm>
          <a:prstGeom prst="rect">
            <a:avLst/>
          </a:prstGeom>
          <a:noFill/>
        </p:spPr>
        <p:txBody>
          <a:bodyPr wrap="square" rtlCol="0">
            <a:spAutoFit/>
          </a:bodyPr>
          <a:lstStyle/>
          <a:p>
            <a:pPr algn="ctr"/>
            <a:r>
              <a:rPr lang="en-GB" sz="1400" dirty="0">
                <a:solidFill>
                  <a:srgbClr val="0065BD"/>
                </a:solidFill>
                <a:latin typeface="Georgia" pitchFamily="18" charset="0"/>
              </a:rPr>
              <a:t>Erik Nelson, </a:t>
            </a:r>
            <a:r>
              <a:rPr lang="en-GB" sz="1400" dirty="0" smtClean="0">
                <a:solidFill>
                  <a:srgbClr val="0065BD"/>
                </a:solidFill>
                <a:latin typeface="Georgia" pitchFamily="18" charset="0"/>
              </a:rPr>
              <a:t>et al. </a:t>
            </a:r>
            <a:r>
              <a:rPr lang="en-GB" sz="1400" dirty="0">
                <a:solidFill>
                  <a:srgbClr val="0065BD"/>
                </a:solidFill>
                <a:latin typeface="Georgia" pitchFamily="18" charset="0"/>
              </a:rPr>
              <a:t>2009. </a:t>
            </a:r>
            <a:r>
              <a:rPr lang="en-GB" sz="1400" dirty="0" smtClean="0">
                <a:solidFill>
                  <a:srgbClr val="0065BD"/>
                </a:solidFill>
                <a:latin typeface="Georgia" pitchFamily="18" charset="0"/>
              </a:rPr>
              <a:t>Modelling </a:t>
            </a:r>
            <a:r>
              <a:rPr lang="en-GB" sz="1400" dirty="0">
                <a:solidFill>
                  <a:srgbClr val="0065BD"/>
                </a:solidFill>
                <a:latin typeface="Georgia" pitchFamily="18" charset="0"/>
              </a:rPr>
              <a:t>multiple ecosystem services, biodiversity conservation, commodity production, and </a:t>
            </a:r>
            <a:r>
              <a:rPr lang="en-GB" sz="1400" dirty="0" smtClean="0">
                <a:solidFill>
                  <a:srgbClr val="0065BD"/>
                </a:solidFill>
                <a:latin typeface="Georgia" pitchFamily="18" charset="0"/>
              </a:rPr>
              <a:t>trade-offs </a:t>
            </a:r>
            <a:r>
              <a:rPr lang="en-GB" sz="1400" dirty="0">
                <a:solidFill>
                  <a:srgbClr val="0065BD"/>
                </a:solidFill>
                <a:latin typeface="Georgia" pitchFamily="18" charset="0"/>
              </a:rPr>
              <a:t>at landscape scales. </a:t>
            </a:r>
            <a:r>
              <a:rPr lang="en-GB" sz="1400" i="1" dirty="0">
                <a:solidFill>
                  <a:srgbClr val="0065BD"/>
                </a:solidFill>
                <a:latin typeface="Georgia" pitchFamily="18" charset="0"/>
              </a:rPr>
              <a:t>Frontiers in Ecology and the Environment</a:t>
            </a:r>
            <a:r>
              <a:rPr lang="en-GB" sz="1400" dirty="0">
                <a:solidFill>
                  <a:srgbClr val="0065BD"/>
                </a:solidFill>
                <a:latin typeface="Georgia" pitchFamily="18" charset="0"/>
              </a:rPr>
              <a:t> </a:t>
            </a:r>
            <a:r>
              <a:rPr lang="en-GB" sz="1400" b="1" dirty="0">
                <a:solidFill>
                  <a:srgbClr val="0065BD"/>
                </a:solidFill>
                <a:latin typeface="Georgia" pitchFamily="18" charset="0"/>
              </a:rPr>
              <a:t>7</a:t>
            </a:r>
            <a:r>
              <a:rPr lang="en-GB" sz="1400" dirty="0">
                <a:solidFill>
                  <a:srgbClr val="0065BD"/>
                </a:solidFill>
                <a:latin typeface="Georgia" pitchFamily="18" charset="0"/>
              </a:rPr>
              <a:t>: 4–11</a:t>
            </a:r>
          </a:p>
        </p:txBody>
      </p:sp>
    </p:spTree>
    <p:extLst>
      <p:ext uri="{BB962C8B-B14F-4D97-AF65-F5344CB8AC3E}">
        <p14:creationId xmlns:p14="http://schemas.microsoft.com/office/powerpoint/2010/main" val="22727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1000" fill="hold"/>
                                        <p:tgtEl>
                                          <p:spTgt spid="15362"/>
                                        </p:tgtEl>
                                        <p:attrNameLst>
                                          <p:attrName>ppt_x</p:attrName>
                                        </p:attrNameLst>
                                      </p:cBhvr>
                                      <p:tavLst>
                                        <p:tav tm="0">
                                          <p:val>
                                            <p:strVal val="1+#ppt_w/2"/>
                                          </p:val>
                                        </p:tav>
                                        <p:tav tm="100000">
                                          <p:val>
                                            <p:strVal val="#ppt_x"/>
                                          </p:val>
                                        </p:tav>
                                      </p:tavLst>
                                    </p:anim>
                                    <p:anim calcmode="lin" valueType="num">
                                      <p:cBhvr additive="base">
                                        <p:cTn id="14" dur="1000" fill="hold"/>
                                        <p:tgtEl>
                                          <p:spTgt spid="153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txBox="1">
            <a:spLocks/>
          </p:cNvSpPr>
          <p:nvPr/>
        </p:nvSpPr>
        <p:spPr>
          <a:xfrm>
            <a:off x="0" y="6648"/>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65BD"/>
                </a:solidFill>
                <a:effectLst/>
                <a:uLnTx/>
                <a:uFillTx/>
                <a:latin typeface="Georgia" pitchFamily="18" charset="0"/>
                <a:ea typeface="+mj-ea"/>
                <a:cs typeface="+mj-cs"/>
              </a:rPr>
              <a:t>Examples of Outputs</a:t>
            </a:r>
            <a:endParaRPr kumimoji="0" lang="en-GB" sz="3200" b="1" i="0" u="none" strike="noStrike" kern="1200" cap="none" spc="0" normalizeH="0" baseline="0" noProof="0" dirty="0">
              <a:ln>
                <a:noFill/>
              </a:ln>
              <a:solidFill>
                <a:srgbClr val="0065BD"/>
              </a:solidFill>
              <a:effectLst/>
              <a:uLnTx/>
              <a:uFillTx/>
              <a:latin typeface="Georgia" pitchFamily="18" charset="0"/>
              <a:ea typeface="+mj-ea"/>
              <a:cs typeface="+mj-cs"/>
            </a:endParaRPr>
          </a:p>
        </p:txBody>
      </p:sp>
      <p:grpSp>
        <p:nvGrpSpPr>
          <p:cNvPr id="6" name="Group 5"/>
          <p:cNvGrpSpPr/>
          <p:nvPr/>
        </p:nvGrpSpPr>
        <p:grpSpPr>
          <a:xfrm>
            <a:off x="323528" y="6062421"/>
            <a:ext cx="8496944" cy="734986"/>
            <a:chOff x="467544" y="5933311"/>
            <a:chExt cx="8496944" cy="864096"/>
          </a:xfrm>
        </p:grpSpPr>
        <p:grpSp>
          <p:nvGrpSpPr>
            <p:cNvPr id="7" name="Group 6"/>
            <p:cNvGrpSpPr/>
            <p:nvPr/>
          </p:nvGrpSpPr>
          <p:grpSpPr>
            <a:xfrm>
              <a:off x="467544" y="5996569"/>
              <a:ext cx="4032448" cy="737581"/>
              <a:chOff x="467544" y="5517374"/>
              <a:chExt cx="5261776" cy="1025471"/>
            </a:xfrm>
          </p:grpSpPr>
          <p:pic>
            <p:nvPicPr>
              <p:cNvPr id="10" name="Picture 9"/>
              <p:cNvPicPr/>
              <p:nvPr/>
            </p:nvPicPr>
            <p:blipFill>
              <a:blip r:embed="rId3" cstate="screen"/>
              <a:stretch>
                <a:fillRect/>
              </a:stretch>
            </p:blipFill>
            <p:spPr>
              <a:xfrm>
                <a:off x="3995936" y="5676153"/>
                <a:ext cx="1733384" cy="86669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7544" y="5517374"/>
                <a:ext cx="2088232" cy="1025471"/>
              </a:xfrm>
              <a:prstGeom prst="rect">
                <a:avLst/>
              </a:prstGeom>
            </p:spPr>
          </p:pic>
        </p:grpSp>
        <p:pic>
          <p:nvPicPr>
            <p:cNvPr id="8" name="Picture 7" descr="MBA.jpg"/>
            <p:cNvPicPr>
              <a:picLocks noChangeAspect="1"/>
            </p:cNvPicPr>
            <p:nvPr/>
          </p:nvPicPr>
          <p:blipFill>
            <a:blip r:embed="rId5" cstate="screen"/>
            <a:stretch>
              <a:fillRect/>
            </a:stretch>
          </p:blipFill>
          <p:spPr>
            <a:xfrm>
              <a:off x="8100392" y="5933311"/>
              <a:ext cx="864096" cy="86409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84168" y="5970163"/>
              <a:ext cx="1797757" cy="790393"/>
            </a:xfrm>
            <a:prstGeom prst="rect">
              <a:avLst/>
            </a:prstGeom>
          </p:spPr>
        </p:pic>
      </p:grpSp>
      <p:sp>
        <p:nvSpPr>
          <p:cNvPr id="12" name="TextBox 11"/>
          <p:cNvSpPr txBox="1"/>
          <p:nvPr/>
        </p:nvSpPr>
        <p:spPr>
          <a:xfrm>
            <a:off x="323528" y="740978"/>
            <a:ext cx="8496944" cy="523220"/>
          </a:xfrm>
          <a:prstGeom prst="rect">
            <a:avLst/>
          </a:prstGeom>
          <a:noFill/>
        </p:spPr>
        <p:txBody>
          <a:bodyPr wrap="square" rtlCol="0">
            <a:spAutoFit/>
          </a:bodyPr>
          <a:lstStyle/>
          <a:p>
            <a:pPr algn="ctr"/>
            <a:r>
              <a:rPr lang="en-GB" sz="1400" dirty="0">
                <a:solidFill>
                  <a:srgbClr val="0065BD"/>
                </a:solidFill>
                <a:latin typeface="Georgia" pitchFamily="18" charset="0"/>
              </a:rPr>
              <a:t>Potts et al (current) Marine Protected Areas and Ecosystem Services - Linking Conservation and Human Welfare? VNN Case Study Report.</a:t>
            </a:r>
          </a:p>
        </p:txBody>
      </p:sp>
      <p:pic>
        <p:nvPicPr>
          <p:cNvPr id="3073" name="Picture 1"/>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0" y="1700808"/>
            <a:ext cx="9144000" cy="414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794666" y="1306283"/>
            <a:ext cx="7554668" cy="545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13048" y="1331647"/>
            <a:ext cx="9144000" cy="5146837"/>
            <a:chOff x="0" y="1277347"/>
            <a:chExt cx="9144000" cy="5146837"/>
          </a:xfrm>
        </p:grpSpPr>
        <p:pic>
          <p:nvPicPr>
            <p:cNvPr id="3075" name="Picture 3"/>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0" y="1277347"/>
              <a:ext cx="9144000" cy="25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0" y="3781269"/>
              <a:ext cx="9144000" cy="264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Picture 4"/>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91239" y="1273913"/>
            <a:ext cx="7761523" cy="5492395"/>
          </a:xfrm>
          <a:prstGeom prst="rect">
            <a:avLst/>
          </a:prstGeom>
        </p:spPr>
      </p:pic>
    </p:spTree>
    <p:extLst>
      <p:ext uri="{BB962C8B-B14F-4D97-AF65-F5344CB8AC3E}">
        <p14:creationId xmlns:p14="http://schemas.microsoft.com/office/powerpoint/2010/main" val="2994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1000" fill="hold"/>
                                        <p:tgtEl>
                                          <p:spTgt spid="3073"/>
                                        </p:tgtEl>
                                        <p:attrNameLst>
                                          <p:attrName>ppt_x</p:attrName>
                                        </p:attrNameLst>
                                      </p:cBhvr>
                                      <p:tavLst>
                                        <p:tav tm="0">
                                          <p:val>
                                            <p:strVal val="0-#ppt_w/2"/>
                                          </p:val>
                                        </p:tav>
                                        <p:tav tm="100000">
                                          <p:val>
                                            <p:strVal val="#ppt_x"/>
                                          </p:val>
                                        </p:tav>
                                      </p:tavLst>
                                    </p:anim>
                                    <p:anim calcmode="lin" valueType="num">
                                      <p:cBhvr additive="base">
                                        <p:cTn id="8" dur="1000" fill="hold"/>
                                        <p:tgtEl>
                                          <p:spTgt spid="30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1000" fill="hold"/>
                                        <p:tgtEl>
                                          <p:spTgt spid="3074"/>
                                        </p:tgtEl>
                                        <p:attrNameLst>
                                          <p:attrName>ppt_x</p:attrName>
                                        </p:attrNameLst>
                                      </p:cBhvr>
                                      <p:tavLst>
                                        <p:tav tm="0">
                                          <p:val>
                                            <p:strVal val="#ppt_x"/>
                                          </p:val>
                                        </p:tav>
                                        <p:tav tm="100000">
                                          <p:val>
                                            <p:strVal val="#ppt_x"/>
                                          </p:val>
                                        </p:tav>
                                      </p:tavLst>
                                    </p:anim>
                                    <p:anim calcmode="lin" valueType="num">
                                      <p:cBhvr additive="base">
                                        <p:cTn id="14"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3756</TotalTime>
  <Words>1187</Words>
  <Application>Microsoft Office PowerPoint</Application>
  <PresentationFormat>On-screen Show (4:3)</PresentationFormat>
  <Paragraphs>62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vt:lpstr>
      <vt:lpstr>PowerPoint Presentation</vt:lpstr>
      <vt:lpstr>PowerPoint Presentation</vt:lpstr>
      <vt:lpstr>Examples of Outputs</vt:lpstr>
      <vt:lpstr>PowerPoint Presentation</vt:lpstr>
      <vt:lpstr>Examples of Outputs</vt:lpstr>
      <vt:lpstr>Examples of Outputs</vt:lpstr>
      <vt:lpstr>PowerPoint Presentation</vt:lpstr>
      <vt:lpstr>PowerPoint Presentation</vt:lpstr>
      <vt:lpstr>PowerPoint Presentation</vt:lpstr>
      <vt:lpstr>PowerPoint Presentation</vt:lpstr>
    </vt:vector>
  </TitlesOfParts>
  <Company>University of Plymouth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Ness Smith</dc:creator>
  <cp:lastModifiedBy>Ness Smith</cp:lastModifiedBy>
  <cp:revision>272</cp:revision>
  <dcterms:created xsi:type="dcterms:W3CDTF">2012-11-19T15:29:44Z</dcterms:created>
  <dcterms:modified xsi:type="dcterms:W3CDTF">2013-08-23T14:42:17Z</dcterms:modified>
</cp:coreProperties>
</file>